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9"/>
  </p:notesMasterIdLst>
  <p:sldIdLst>
    <p:sldId id="256" r:id="rId5"/>
    <p:sldId id="399" r:id="rId6"/>
    <p:sldId id="400" r:id="rId7"/>
    <p:sldId id="372" r:id="rId8"/>
    <p:sldId id="377" r:id="rId9"/>
    <p:sldId id="378" r:id="rId10"/>
    <p:sldId id="379" r:id="rId11"/>
    <p:sldId id="380" r:id="rId12"/>
    <p:sldId id="401" r:id="rId13"/>
    <p:sldId id="361" r:id="rId14"/>
    <p:sldId id="324" r:id="rId15"/>
    <p:sldId id="300" r:id="rId16"/>
    <p:sldId id="362" r:id="rId17"/>
    <p:sldId id="381" r:id="rId18"/>
    <p:sldId id="374" r:id="rId19"/>
    <p:sldId id="382" r:id="rId20"/>
    <p:sldId id="383" r:id="rId21"/>
    <p:sldId id="384" r:id="rId22"/>
    <p:sldId id="385" r:id="rId23"/>
    <p:sldId id="386" r:id="rId24"/>
    <p:sldId id="388" r:id="rId25"/>
    <p:sldId id="389" r:id="rId26"/>
    <p:sldId id="390" r:id="rId27"/>
    <p:sldId id="387" r:id="rId28"/>
    <p:sldId id="391" r:id="rId29"/>
    <p:sldId id="392" r:id="rId30"/>
    <p:sldId id="393" r:id="rId31"/>
    <p:sldId id="394" r:id="rId32"/>
    <p:sldId id="396" r:id="rId33"/>
    <p:sldId id="397" r:id="rId34"/>
    <p:sldId id="398" r:id="rId35"/>
    <p:sldId id="363" r:id="rId36"/>
    <p:sldId id="376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2F0"/>
    <a:srgbClr val="E3CBCB"/>
    <a:srgbClr val="D9D9D9"/>
    <a:srgbClr val="DAA600"/>
    <a:srgbClr val="F1E7E7"/>
    <a:srgbClr val="9793ED"/>
    <a:srgbClr val="62E1FA"/>
    <a:srgbClr val="CEEAB0"/>
    <a:srgbClr val="0F20BD"/>
    <a:srgbClr val="243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47401131213304E-2"/>
          <c:y val="2.7328603677296278E-2"/>
          <c:w val="0.91585258765733335"/>
          <c:h val="0.821642213672376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Аспіранти!$C$26</c:f>
              <c:strCache>
                <c:ptCount val="1"/>
                <c:pt idx="0">
                  <c:v>1 курс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74-4BEA-A0E2-E5AEB3AAA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Аспіранти!$B$27:$B$33</c:f>
              <c:strCache>
                <c:ptCount val="7"/>
                <c:pt idx="0">
                  <c:v>ХТ</c:v>
                </c:pt>
                <c:pt idx="1">
                  <c:v>МІТ</c:v>
                </c:pt>
                <c:pt idx="2">
                  <c:v>БЕМ</c:v>
                </c:pt>
                <c:pt idx="3">
                  <c:v>ЕЕЕ</c:v>
                </c:pt>
                <c:pt idx="4">
                  <c:v>КНІТ</c:v>
                </c:pt>
                <c:pt idx="5">
                  <c:v>ІКМ</c:v>
                </c:pt>
                <c:pt idx="6">
                  <c:v>СГТ</c:v>
                </c:pt>
              </c:strCache>
            </c:strRef>
          </c:cat>
          <c:val>
            <c:numRef>
              <c:f>Аспіранти!$C$27:$C$33</c:f>
              <c:numCache>
                <c:formatCode>General</c:formatCode>
                <c:ptCount val="7"/>
                <c:pt idx="0">
                  <c:v>15</c:v>
                </c:pt>
                <c:pt idx="1">
                  <c:v>36</c:v>
                </c:pt>
                <c:pt idx="2">
                  <c:v>10</c:v>
                </c:pt>
                <c:pt idx="3">
                  <c:v>35</c:v>
                </c:pt>
                <c:pt idx="4">
                  <c:v>43</c:v>
                </c:pt>
                <c:pt idx="5">
                  <c:v>22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4-4BEA-A0E2-E5AEB3AAA6EA}"/>
            </c:ext>
          </c:extLst>
        </c:ser>
        <c:ser>
          <c:idx val="1"/>
          <c:order val="1"/>
          <c:tx>
            <c:strRef>
              <c:f>Аспіранти!$D$26</c:f>
              <c:strCache>
                <c:ptCount val="1"/>
                <c:pt idx="0">
                  <c:v> 4 курса разом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Аспіранти!$B$27:$B$33</c:f>
              <c:strCache>
                <c:ptCount val="7"/>
                <c:pt idx="0">
                  <c:v>ХТ</c:v>
                </c:pt>
                <c:pt idx="1">
                  <c:v>МІТ</c:v>
                </c:pt>
                <c:pt idx="2">
                  <c:v>БЕМ</c:v>
                </c:pt>
                <c:pt idx="3">
                  <c:v>ЕЕЕ</c:v>
                </c:pt>
                <c:pt idx="4">
                  <c:v>КНІТ</c:v>
                </c:pt>
                <c:pt idx="5">
                  <c:v>ІКМ</c:v>
                </c:pt>
                <c:pt idx="6">
                  <c:v>СГТ</c:v>
                </c:pt>
              </c:strCache>
            </c:strRef>
          </c:cat>
          <c:val>
            <c:numRef>
              <c:f>Аспіранти!$D$27:$D$33</c:f>
              <c:numCache>
                <c:formatCode>General</c:formatCode>
                <c:ptCount val="7"/>
                <c:pt idx="0">
                  <c:v>99</c:v>
                </c:pt>
                <c:pt idx="1">
                  <c:v>172</c:v>
                </c:pt>
                <c:pt idx="2">
                  <c:v>132</c:v>
                </c:pt>
                <c:pt idx="3">
                  <c:v>160</c:v>
                </c:pt>
                <c:pt idx="4">
                  <c:v>159</c:v>
                </c:pt>
                <c:pt idx="5">
                  <c:v>91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4-4BEA-A0E2-E5AEB3AAA6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4275832"/>
        <c:axId val="594273208"/>
        <c:axId val="554283688"/>
      </c:bar3DChart>
      <c:catAx>
        <c:axId val="59427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73208"/>
        <c:crosses val="autoZero"/>
        <c:auto val="1"/>
        <c:lblAlgn val="ctr"/>
        <c:lblOffset val="100"/>
        <c:noMultiLvlLbl val="0"/>
      </c:catAx>
      <c:valAx>
        <c:axId val="59427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75832"/>
        <c:crosses val="autoZero"/>
        <c:crossBetween val="between"/>
        <c:majorUnit val="25"/>
      </c:valAx>
      <c:serAx>
        <c:axId val="554283688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27320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69842793867898"/>
          <c:y val="0.77268007515059323"/>
          <c:w val="0.35458887416907003"/>
          <c:h val="6.1004650312745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 i="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C062E-C053-4C44-A35D-B9678B753F7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BDB3-E7D2-459C-B558-4D7236F9EB7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2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19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4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1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58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01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00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3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4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30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98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89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31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80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37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24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16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58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58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79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1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6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5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1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2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BDB3-E7D2-459C-B558-4D7236F9EB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6657-4ADE-4D92-A4C7-46D1ACA2C2DC}" type="datetime1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56CF-5986-4439-B4D3-2E5EB5F54953}" type="datetime1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5270-ECDD-4006-8220-CB1303B906A3}" type="datetime1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24F8-E988-4F56-B303-9006643C07A8}" type="datetime1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261F-A833-4690-84EF-0A9D48239EC2}" type="datetime1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9B0-D242-4D18-BEB1-8D4A754ACF2F}" type="datetime1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202F-54A9-4EF8-9D9A-F5458B7431ED}" type="datetime1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229-606C-4D13-9F0B-4B8EB250BC22}" type="datetime1">
              <a:rPr lang="ru-RU" smtClean="0"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C73D-2DA5-4CB1-A0B5-3AD55D8FAFFC}" type="datetime1">
              <a:rPr lang="ru-RU" smtClean="0"/>
              <a:t>28.11.2025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4B4B-90FB-4939-A81E-B5A63F56FC78}" type="datetime1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2A0-70D0-4894-91DD-0CBB05D67300}" type="datetime1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3ABD9B1-F2ED-40E4-A649-F01634C05AAE}" type="datetime1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6106612-D862-4649-8517-6CE84F12AEBC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224" y="3429000"/>
            <a:ext cx="7576776" cy="2664296"/>
          </a:xfrm>
        </p:spPr>
        <p:txBody>
          <a:bodyPr/>
          <a:lstStyle/>
          <a:p>
            <a:pPr algn="ctr"/>
            <a:br>
              <a:rPr lang="uk-UA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br>
              <a:rPr lang="uk-UA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Підсумки прийому </a:t>
            </a:r>
            <a:br>
              <a:rPr lang="uk-UA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uk-UA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до аспірантури і докторантури</a:t>
            </a:r>
            <a:br>
              <a:rPr lang="uk-UA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uk-UA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у</a:t>
            </a:r>
            <a:r>
              <a:rPr lang="en-US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202</a:t>
            </a:r>
            <a:r>
              <a:rPr lang="uk-UA" sz="4800" b="1" kern="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5 році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A2578FC-FBEF-47CD-BCD0-BC08963B8AC5}"/>
              </a:ext>
            </a:extLst>
          </p:cNvPr>
          <p:cNvSpPr txBox="1">
            <a:spLocks/>
          </p:cNvSpPr>
          <p:nvPr/>
        </p:nvSpPr>
        <p:spPr>
          <a:xfrm>
            <a:off x="1835696" y="6237312"/>
            <a:ext cx="6840760" cy="486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latin typeface="Arial" pitchFamily="34" charset="0"/>
                <a:cs typeface="Arial" pitchFamily="34" charset="0"/>
              </a:rPr>
              <a:t>Доповідач: завідувач аспірантури Віктор ШАЙДА</a:t>
            </a:r>
          </a:p>
        </p:txBody>
      </p:sp>
    </p:spTree>
    <p:extLst>
      <p:ext uri="{BB962C8B-B14F-4D97-AF65-F5344CB8AC3E}">
        <p14:creationId xmlns:p14="http://schemas.microsoft.com/office/powerpoint/2010/main" val="203399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203066"/>
            <a:ext cx="7543800" cy="513151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 №1 - зміни у порядок вступу до аспірантури 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запровадження у 2025 році  додаткового бар’єру для вступників </a:t>
            </a: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ЄВВ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з методології наукових досліджень. Який повинні складати усі, навіть пільгові категорії вступників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arenR"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 подання заяв через кабінет вступника в </a:t>
            </a:r>
            <a:r>
              <a:rPr lang="uk-UA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ЄДЕБО.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Подання окремих заяв: для участі у вступних випробуваннях (внутрішній іспиті із фаху) та для участі у конкурсному відборі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скорочення періоду подачі заяв та документів, початок 3 вересня і завершення 17 вересня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 №2 - зміни у організацію процесу вступу до аспірантури 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 на початку літа МОН повідомило про скорочення кількості бюджетних місць приблизно на 30 %, у порівняння із минулим роком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запровадження системи розрахунку критеріїв конкурсного відбору виконавців державного замовлення  на підготовку здобувачів третього рівня вищої освіти в ЗВО МОН України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через впровадження нової системи розрахунків обсяги держаного замовлення на 2025 рік стали відомі лише 15 вересня. Тобто за два дні до завершення прийому заяв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1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5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781800" cy="8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uk-UA" dirty="0"/>
              <a:t>прийому</a:t>
            </a:r>
            <a:r>
              <a:rPr lang="ru-RU" dirty="0"/>
              <a:t> 2025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E274C3D-784C-43ED-9BD4-0890A28B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177" y="6334581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4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203067"/>
            <a:ext cx="7344816" cy="488391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Умовою допуску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до подачі заяви на участь у конкурсі було успішне </a:t>
            </a: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складання ЄВІ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в 2023, або 2024, або 2025 роках з оцінкою за кожен з його блоків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(ТЗНК та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іноземна мова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) 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не менше ніж </a:t>
            </a: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 балів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. Та успішне </a:t>
            </a: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складання ЄВВ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 з методології наукових досліджень у 2025 році  не менше ніж </a:t>
            </a: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балів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Прийом на навчання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 для здобуття ступеня доктора філософії в 2025 році здійснювався за результатами декількох складових, тобто конкурсний бал складався з: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результатів складання ЄВІ, оцінок за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ТЗНК та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іноземну мову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вступного іспиту із спеціальності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uk-UA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8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1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5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781800" cy="8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uk-UA" dirty="0"/>
              <a:t>прийому</a:t>
            </a:r>
            <a:r>
              <a:rPr lang="ru-RU" dirty="0"/>
              <a:t> 2025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2D46F7-305A-4265-908E-48AB274C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856" y="6399618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9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20637"/>
              </p:ext>
            </p:extLst>
          </p:nvPr>
        </p:nvGraphicFramePr>
        <p:xfrm>
          <a:off x="2365826" y="1917101"/>
          <a:ext cx="5616922" cy="277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Форма навчання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Денна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Заочна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Зараховано на бюджет</a:t>
                      </a:r>
                      <a:endParaRPr lang="uk-UA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noProof="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Зараховано на контракт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noProof="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noProof="0" dirty="0">
                          <a:latin typeface="Arial" pitchFamily="34" charset="0"/>
                          <a:cs typeface="Arial" pitchFamily="34" charset="0"/>
                        </a:rPr>
                        <a:t>Зараховано іноземців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18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52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noProof="0" dirty="0">
                          <a:latin typeface="Arial" pitchFamily="34" charset="0"/>
                          <a:cs typeface="Arial" pitchFamily="34" charset="0"/>
                        </a:rPr>
                        <a:t>РАЗОМ: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US" sz="1800" b="1" u="none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uk-UA" sz="1800" b="1" u="none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18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236729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53861" y="620688"/>
            <a:ext cx="7560277" cy="943786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Підсумки зарахування </a:t>
            </a:r>
            <a:br>
              <a:rPr lang="uk-UA" sz="3200" dirty="0"/>
            </a:br>
            <a:r>
              <a:rPr lang="uk-UA" sz="3200" dirty="0"/>
              <a:t>до аспірантури  у  2025 р.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75656" y="5229200"/>
            <a:ext cx="7454578" cy="8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6D09E0-AB5D-4593-87B4-BEF9134C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0242" y="6334581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1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37000"/>
                    </a14:imgEffect>
                    <a14:imgEffect>
                      <a14:sharpenSoften amount="6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19672" y="354142"/>
            <a:ext cx="6482564" cy="622696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Підсумки зарахування у 2025 р.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75656" y="5229200"/>
            <a:ext cx="7454578" cy="8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155430-241B-4244-A74A-1DF424C8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8565" y="6430178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13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A1A2B9-2762-4FDE-9255-C286E4132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/>
          <a:stretch/>
        </p:blipFill>
        <p:spPr>
          <a:xfrm>
            <a:off x="1403648" y="1039554"/>
            <a:ext cx="7721768" cy="50811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6922A5-8446-4386-BC49-FB422946D882}"/>
              </a:ext>
            </a:extLst>
          </p:cNvPr>
          <p:cNvSpPr txBox="1"/>
          <p:nvPr/>
        </p:nvSpPr>
        <p:spPr>
          <a:xfrm>
            <a:off x="6213030" y="1241712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Зараховано </a:t>
            </a:r>
            <a:r>
              <a:rPr lang="uk-UA" sz="1600" dirty="0">
                <a:solidFill>
                  <a:srgbClr val="442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600" dirty="0">
                <a:solidFill>
                  <a:srgbClr val="442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аспірантів,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Бюджет – </a:t>
            </a: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Контракт - 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Іноземці – </a:t>
            </a:r>
            <a:r>
              <a:rPr lang="uk-UA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4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1340768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1002214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17888" y="288844"/>
            <a:ext cx="725324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Офіційна статистика щодо зарахування аспірантів за держзамовленням  у  2025 році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268760"/>
            <a:ext cx="683568" cy="5229199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69E2B9-9987-491D-9C5A-F7D69D59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1328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14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256D66-8491-4395-8023-39E6C65CE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14694"/>
          <a:stretch/>
        </p:blipFill>
        <p:spPr>
          <a:xfrm>
            <a:off x="1547664" y="1209941"/>
            <a:ext cx="6858000" cy="55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1340768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1002214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3208" y="392327"/>
            <a:ext cx="725324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Порівняння обсягів держзамовлення  аспірантів  в  закладах вищої освіти у 2024 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96883"/>
              </p:ext>
            </p:extLst>
          </p:nvPr>
        </p:nvGraphicFramePr>
        <p:xfrm>
          <a:off x="755576" y="1556792"/>
          <a:ext cx="8280920" cy="42934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0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 ЗАКЛАДУ ВИЩОЇ ОСВІТИ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Обсяг держ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замовлення МОН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Київський національний університет імені Тараса Шевченка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434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6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Національний технічний університет України «Київський політехнічний інститут імені Ігоря Сікорського»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376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Національний університет «Львівська політехніка»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Національний технічний університет «Харківський політехнічний інститут»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Національний університет біоресурсів і природокористування України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Харківський національний університет імені В.Н. Каразіна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 Львівський національний університет імені Івана Франка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 Сумський державний університет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 Український державний університет науки і технологій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 Харківський національний університет радіоелектроніки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70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 Національний авіаційний університет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noProof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" y="1268760"/>
            <a:ext cx="683568" cy="5229199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69E2B9-9987-491D-9C5A-F7D69D59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1328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15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A5E466-E418-44E2-8C8C-987FED71BA94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</p:spTree>
    <p:extLst>
      <p:ext uri="{BB962C8B-B14F-4D97-AF65-F5344CB8AC3E}">
        <p14:creationId xmlns:p14="http://schemas.microsoft.com/office/powerpoint/2010/main" val="376200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881" y="7937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784534"/>
              </p:ext>
            </p:extLst>
          </p:nvPr>
        </p:nvGraphicFramePr>
        <p:xfrm>
          <a:off x="-19559" y="1274059"/>
          <a:ext cx="8984047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72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Шифр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Назва галузі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Аспірантура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Пропозиції</a:t>
                      </a:r>
                      <a:r>
                        <a:rPr lang="uk-UA" sz="9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НТУ «ХПІ» грудень 202</a:t>
                      </a:r>
                      <a:r>
                        <a:rPr lang="en-US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Пропозиції</a:t>
                      </a:r>
                      <a:r>
                        <a:rPr lang="uk-UA" sz="9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НТУ «ХПІ» липень</a:t>
                      </a:r>
                      <a:r>
                        <a:rPr lang="uk-UA" sz="9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lang="en-US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Обсяг </a:t>
                      </a:r>
                      <a:r>
                        <a:rPr lang="uk-UA" sz="900" b="1" kern="1200" noProof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держ</a:t>
                      </a:r>
                      <a:endParaRPr lang="uk-UA" sz="900" b="1" kern="1200" noProof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замовлення МОН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Зараховано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аспірантів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noProof="0" dirty="0">
                          <a:latin typeface="Arial" pitchFamily="34" charset="0"/>
                          <a:cs typeface="Arial" pitchFamily="34" charset="0"/>
                        </a:rPr>
                        <a:t>Освіта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Культура, мистецтво та гуманітарні науки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Соціальні науки, журналістика, інформація та міжнародні відносини</a:t>
                      </a: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6 (50%)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Бізнес, адміністрування та право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 (23%)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6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noProof="0" dirty="0">
                          <a:latin typeface="Arial" pitchFamily="34" charset="0"/>
                          <a:cs typeface="Arial" pitchFamily="34" charset="0"/>
                        </a:rPr>
                        <a:t>Природничі науки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математика та статистика</a:t>
                      </a:r>
                      <a:endParaRPr lang="uk-UA" sz="12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Інформаційні технології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45 (51%)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Інженерія, виробництво та будівництво</a:t>
                      </a: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-29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K7*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Озброєння та військова техніка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b="1" dirty="0">
                          <a:latin typeface="Arial" pitchFamily="34" charset="0"/>
                          <a:cs typeface="Arial" pitchFamily="34" charset="0"/>
                        </a:rPr>
                        <a:t>РАЗОМ: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278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ru-RU" sz="135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4422F0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ru-RU" sz="1350" b="1" dirty="0">
                        <a:solidFill>
                          <a:srgbClr val="4422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-32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423208" y="332656"/>
            <a:ext cx="6965216" cy="7920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Обсяг прийому до аспірантури за держзамовленням у 2025 році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16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F08A3-06A1-46AD-87D8-7A75F3B2082D}"/>
              </a:ext>
            </a:extLst>
          </p:cNvPr>
          <p:cNvSpPr txBox="1"/>
          <p:nvPr/>
        </p:nvSpPr>
        <p:spPr>
          <a:xfrm>
            <a:off x="107504" y="5363093"/>
            <a:ext cx="237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* Регульована спеціальність</a:t>
            </a:r>
            <a:endParaRPr lang="ru-RU" sz="12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832DB-5832-497A-8067-76AD910134CA}"/>
              </a:ext>
            </a:extLst>
          </p:cNvPr>
          <p:cNvSpPr txBox="1"/>
          <p:nvPr/>
        </p:nvSpPr>
        <p:spPr>
          <a:xfrm>
            <a:off x="122462" y="5597070"/>
            <a:ext cx="873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 минулому році невиконання бюджету було 5 місць за спеціальністю 255 (зараз це К7)</a:t>
            </a:r>
          </a:p>
          <a:p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через додатковий розподіл місць вже після завершення терміну прийому документів</a:t>
            </a:r>
            <a:endParaRPr lang="ru-RU" sz="14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D0068-7806-45B2-8042-D022BD720B1B}"/>
              </a:ext>
            </a:extLst>
          </p:cNvPr>
          <p:cNvSpPr txBox="1"/>
          <p:nvPr/>
        </p:nvSpPr>
        <p:spPr>
          <a:xfrm>
            <a:off x="32519" y="6452759"/>
            <a:ext cx="873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Скорочення держзамовлення для НТУ «ХПІ» у 2025 році, у порівнянні із 2024 роком, склало 25 %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D8C364-9FA6-4AFF-A28F-C90B0EB91510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</p:spTree>
    <p:extLst>
      <p:ext uri="{BB962C8B-B14F-4D97-AF65-F5344CB8AC3E}">
        <p14:creationId xmlns:p14="http://schemas.microsoft.com/office/powerpoint/2010/main" val="159417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75476"/>
              </p:ext>
            </p:extLst>
          </p:nvPr>
        </p:nvGraphicFramePr>
        <p:xfrm>
          <a:off x="295499" y="2107738"/>
          <a:ext cx="8164933" cy="2244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Назва ЗВО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Обсяг </a:t>
                      </a:r>
                      <a:r>
                        <a:rPr lang="uk-UA" sz="1200" b="1" kern="1200" noProof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держ</a:t>
                      </a:r>
                      <a:endParaRPr lang="uk-UA" sz="1200" b="1" kern="1200" noProof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замовлення МОН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Зараховано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аспірантів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r>
                        <a:rPr lang="uk-UA" sz="1300" b="1" noProof="0" dirty="0">
                          <a:latin typeface="Arial" pitchFamily="34" charset="0"/>
                          <a:cs typeface="Arial" pitchFamily="34" charset="0"/>
                        </a:rPr>
                        <a:t>1. КНУ імені Тараса Шевченка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333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35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-17</a:t>
                      </a:r>
                      <a:endParaRPr lang="ru-RU" sz="135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r>
                        <a:rPr lang="uk-UA" sz="13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НТУ  «КПІ імені Ігоря Сікорського»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349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35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-77</a:t>
                      </a:r>
                      <a:endParaRPr lang="ru-RU" sz="135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r>
                        <a:rPr lang="uk-UA" sz="13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НУ «Львівська політехніка»</a:t>
                      </a: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226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35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</a:t>
                      </a:r>
                      <a:endParaRPr lang="ru-RU" sz="135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r>
                        <a:rPr lang="uk-UA" sz="13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НТУ «ХПІ»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188 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35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-32</a:t>
                      </a:r>
                      <a:endParaRPr lang="ru-RU" sz="135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63">
                <a:tc>
                  <a:txBody>
                    <a:bodyPr/>
                    <a:lstStyle/>
                    <a:p>
                      <a:r>
                        <a:rPr lang="uk-UA" sz="13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ХНУ імені В.Н. Каразіна</a:t>
                      </a: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-45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465139"/>
            <a:ext cx="7597352" cy="1163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Порівняння результатів виконання провідними ЗВО плану прийому до аспірантури за держзамовленням</a:t>
            </a:r>
          </a:p>
          <a:p>
            <a:pPr algn="ctr"/>
            <a:r>
              <a:rPr lang="uk-UA" sz="2400" dirty="0"/>
              <a:t> у 2025 році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D30629-4A56-40DF-A40F-71B01E010B5F}"/>
              </a:ext>
            </a:extLst>
          </p:cNvPr>
          <p:cNvSpPr txBox="1"/>
          <p:nvPr/>
        </p:nvSpPr>
        <p:spPr>
          <a:xfrm>
            <a:off x="268420" y="5007093"/>
            <a:ext cx="8732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Таку тенденцію можна пояснити переорієнтацією замовлення від МОН на значне скорочення</a:t>
            </a:r>
          </a:p>
          <a:p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кількості місць по галузям А, В, С та </a:t>
            </a:r>
            <a:r>
              <a:rPr lang="en-US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обмеженням місць по галузі </a:t>
            </a:r>
            <a:r>
              <a:rPr lang="en-US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Надання повного обсягу місць по галузям</a:t>
            </a:r>
            <a:r>
              <a:rPr lang="en-US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і</a:t>
            </a:r>
            <a:r>
              <a:rPr lang="en-US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G</a:t>
            </a:r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38F177-56DA-4CDF-9DF2-69544DCE80E6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</p:spTree>
    <p:extLst>
      <p:ext uri="{BB962C8B-B14F-4D97-AF65-F5344CB8AC3E}">
        <p14:creationId xmlns:p14="http://schemas.microsoft.com/office/powerpoint/2010/main" val="254786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26674"/>
              </p:ext>
            </p:extLst>
          </p:nvPr>
        </p:nvGraphicFramePr>
        <p:xfrm>
          <a:off x="1404211" y="945316"/>
          <a:ext cx="6955325" cy="555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Подання заяв для участі у конкурсі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Показники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Кількість </a:t>
                      </a: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поданих</a:t>
                      </a:r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заяв від вступників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335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32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Кількість заяв скасованих вступниками (помилкові)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Фактична кількість поданих заяв</a:t>
                      </a: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69779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Кількість вступників, що подали заяви: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ru-RU" sz="135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97994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 1 конкурсну пропозицію</a:t>
                      </a:r>
                    </a:p>
                  </a:txBody>
                  <a:tcPr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155 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09324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 2 конкурсні пропозиції</a:t>
                      </a:r>
                    </a:p>
                  </a:txBody>
                  <a:tcPr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23909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 3 конкурсні пропозиції</a:t>
                      </a:r>
                    </a:p>
                  </a:txBody>
                  <a:tcPr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17583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 4 конкурсні пропозиції</a:t>
                      </a:r>
                    </a:p>
                  </a:txBody>
                  <a:tcPr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34755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 5 конкурсних пропозицій</a:t>
                      </a:r>
                    </a:p>
                  </a:txBody>
                  <a:tcPr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39040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Кількість заяв скасованих вступниками (до зарахування)</a:t>
                      </a:r>
                    </a:p>
                  </a:txBody>
                  <a:tcPr marL="7620" marR="7620" marT="7620" marB="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69397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ВТРАТИ (заяв/вступників): 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72/6</a:t>
                      </a:r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95463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 не пройшли за конкурсом</a:t>
                      </a:r>
                    </a:p>
                  </a:txBody>
                  <a:tcPr marR="7620" marT="7620" marB="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35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36902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2. не отримано бюджетних місць</a:t>
                      </a:r>
                    </a:p>
                  </a:txBody>
                  <a:tcPr marR="7620" marT="7620" marB="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06413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 не підтвердили вибір місця навчання</a:t>
                      </a:r>
                    </a:p>
                  </a:txBody>
                  <a:tcPr marR="7620" marT="7620" marB="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847887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 зараховано за іншою КП (+ деактивовано вступником)</a:t>
                      </a:r>
                    </a:p>
                  </a:txBody>
                  <a:tcPr marR="7620" marT="7620" marB="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 + 19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64295"/>
                  </a:ext>
                </a:extLst>
              </a:tr>
              <a:tr h="306919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Деактивовано через зарахування у інший ЗВО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00768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187624" y="419717"/>
            <a:ext cx="7597352" cy="5566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Показники подання заяв до  аспірантури у 2025 році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69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024469"/>
              </p:ext>
            </p:extLst>
          </p:nvPr>
        </p:nvGraphicFramePr>
        <p:xfrm>
          <a:off x="179512" y="1566386"/>
          <a:ext cx="8784976" cy="409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ЗВО, що закінчив вступник до аспірантури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Кількість вступників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Національний технічний університет "Харківський політехнічний інститут"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Харківський національний університет радіоелектроніки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endParaRPr lang="ru-RU" sz="135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6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Харківський національний університет імені В.Н. Каразіна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35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97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Харківський національний економічний університет імені Семена Кузнеця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91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Національний аерокосмічний університет ім. М. Є. Жуковського "Харківський  авіаційний інститут"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</a:t>
                      </a:r>
                      <a:endParaRPr lang="ru-RU" sz="135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09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Національний технічний університет України «Київський політехнічний інститут імені Ігоря Сікорського»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17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Сумський державний </a:t>
                      </a: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університет</a:t>
                      </a:r>
                    </a:p>
                  </a:txBody>
                  <a:tcPr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34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Харківський національний педагогічний університет імені Г.С. Сковороди</a:t>
                      </a:r>
                    </a:p>
                  </a:txBody>
                  <a:tcPr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39040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Інші заклади вищої освіти</a:t>
                      </a:r>
                    </a:p>
                  </a:txBody>
                  <a:tcPr marR="7620" marT="7620" marB="0"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3164"/>
                  </a:ext>
                </a:extLst>
              </a:tr>
              <a:tr h="37930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РАЗОМ: 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29711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365903" y="506719"/>
            <a:ext cx="7272808" cy="5566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«Географія» вступників до аспірантури у 2025 році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19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</p:spTree>
    <p:extLst>
      <p:ext uri="{BB962C8B-B14F-4D97-AF65-F5344CB8AC3E}">
        <p14:creationId xmlns:p14="http://schemas.microsoft.com/office/powerpoint/2010/main" val="43466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5883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332656"/>
            <a:ext cx="738132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Розподіл докторантів, що навчаються в університеті</a:t>
            </a:r>
          </a:p>
          <a:p>
            <a:pPr algn="ctr"/>
            <a:r>
              <a:rPr lang="uk-UA" sz="2400" dirty="0"/>
              <a:t>станом на 1 листопада 2025 року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DCE47A-3D7E-4929-AFDF-ADEECF7BF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b="1984"/>
          <a:stretch/>
        </p:blipFill>
        <p:spPr>
          <a:xfrm>
            <a:off x="1577277" y="1232227"/>
            <a:ext cx="6888420" cy="54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305533"/>
              </p:ext>
            </p:extLst>
          </p:nvPr>
        </p:nvGraphicFramePr>
        <p:xfrm>
          <a:off x="0" y="1319282"/>
          <a:ext cx="8784976" cy="184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Вік вступників до аспірантури, що подали заяви на конкурс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Показник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Випускники 2025 року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Випускники 2024 року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</a:t>
                      </a:r>
                      <a:endParaRPr lang="ru-RU" sz="135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6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Випускники попередніх років</a:t>
                      </a:r>
                    </a:p>
                  </a:txBody>
                  <a:tcPr marL="7620" marR="7620" marT="7620" marB="0" anchor="b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</a:t>
                      </a:r>
                      <a:endParaRPr lang="ru-RU" sz="135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97994"/>
                  </a:ext>
                </a:extLst>
              </a:tr>
              <a:tr h="37930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РАЗОМ: 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29711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365903" y="506719"/>
            <a:ext cx="7272808" cy="5566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«Вік» вступників до аспірантури у 2025 році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20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846A3-FFB5-4DBA-851B-73174B4EBCF2}"/>
              </a:ext>
            </a:extLst>
          </p:cNvPr>
          <p:cNvSpPr txBox="1"/>
          <p:nvPr/>
        </p:nvSpPr>
        <p:spPr>
          <a:xfrm>
            <a:off x="168324" y="3364768"/>
            <a:ext cx="8732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Таким чином 70 % вступників це випускники магістри 2024 і 2025 років.</a:t>
            </a:r>
            <a:endParaRPr lang="ru-RU" sz="14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2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404664"/>
            <a:ext cx="7597352" cy="7920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Порівняння показників заяв і результатів зарахування до  аспірантури у 2025 році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13" name="Объект 14">
            <a:extLst>
              <a:ext uri="{FF2B5EF4-FFF2-40B4-BE49-F238E27FC236}">
                <a16:creationId xmlns:a16="http://schemas.microsoft.com/office/drawing/2014/main" id="{D3FEEEDB-C3B8-462F-A974-25B7A1B22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073470"/>
              </p:ext>
            </p:extLst>
          </p:nvPr>
        </p:nvGraphicFramePr>
        <p:xfrm>
          <a:off x="196465" y="1340768"/>
          <a:ext cx="8624007" cy="407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8152">
                <a:tc>
                  <a:txBody>
                    <a:bodyPr/>
                    <a:lstStyle/>
                    <a:p>
                      <a:pPr algn="ctr"/>
                      <a:r>
                        <a:rPr lang="uk-UA" sz="105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Шифр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Назва галузі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Кількість заяв вступників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Обсяг </a:t>
                      </a:r>
                      <a:r>
                        <a:rPr lang="uk-UA" sz="1200" b="1" kern="1200" noProof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держ</a:t>
                      </a:r>
                      <a:endParaRPr lang="uk-UA" sz="1200" b="1" kern="1200" noProof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замовлення МОН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Зараховано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аспірантів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noProof="0" dirty="0">
                          <a:latin typeface="Arial" pitchFamily="34" charset="0"/>
                          <a:cs typeface="Arial" pitchFamily="34" charset="0"/>
                        </a:rPr>
                        <a:t>Освіта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Культура, мистецтво та гуманітарні науки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Соціальні науки, журналістика, інформація та міжнародні відносини</a:t>
                      </a: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Бізнес, адміністрування та право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6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noProof="0" dirty="0">
                          <a:latin typeface="Arial" pitchFamily="34" charset="0"/>
                          <a:cs typeface="Arial" pitchFamily="34" charset="0"/>
                        </a:rPr>
                        <a:t>Природничі науки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математика та статистика</a:t>
                      </a:r>
                      <a:endParaRPr lang="uk-UA" sz="12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Інформаційні технології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Інженерія, виробництво та будівництво</a:t>
                      </a:r>
                    </a:p>
                  </a:txBody>
                  <a:tcP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-29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K7*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Озброєння та військова техніка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b="1" dirty="0">
                          <a:latin typeface="Arial" pitchFamily="34" charset="0"/>
                          <a:cs typeface="Arial" pitchFamily="34" charset="0"/>
                        </a:rPr>
                        <a:t>РАЗОМ: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ru-RU" sz="135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4422F0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ru-RU" sz="1350" b="1" dirty="0">
                        <a:solidFill>
                          <a:srgbClr val="4422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-32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9EFE1CC-E265-45FF-AFE2-CA3F30AD5121}"/>
              </a:ext>
            </a:extLst>
          </p:cNvPr>
          <p:cNvSpPr txBox="1"/>
          <p:nvPr/>
        </p:nvSpPr>
        <p:spPr>
          <a:xfrm>
            <a:off x="328102" y="5557690"/>
            <a:ext cx="4643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Кількість вступників, що подали заяви – 230.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E87DE73-2E57-491C-A26E-69BFAAC9E3AC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</p:spTree>
    <p:extLst>
      <p:ext uri="{BB962C8B-B14F-4D97-AF65-F5344CB8AC3E}">
        <p14:creationId xmlns:p14="http://schemas.microsoft.com/office/powerpoint/2010/main" val="144073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404664"/>
            <a:ext cx="7597352" cy="7920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Порівняння «географії» зарахованих до  аспірантури</a:t>
            </a:r>
          </a:p>
          <a:p>
            <a:pPr algn="ctr"/>
            <a:r>
              <a:rPr lang="uk-UA" sz="2400" dirty="0"/>
              <a:t>у  2025 році 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0E38509-2EC0-446C-BCCA-30AAB1263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7990"/>
              </p:ext>
            </p:extLst>
          </p:nvPr>
        </p:nvGraphicFramePr>
        <p:xfrm>
          <a:off x="133481" y="1327219"/>
          <a:ext cx="8831007" cy="447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0487">
                  <a:extLst>
                    <a:ext uri="{9D8B030D-6E8A-4147-A177-3AD203B41FA5}">
                      <a16:colId xmlns:a16="http://schemas.microsoft.com/office/drawing/2014/main" val="401433284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84530171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108622372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357689511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1986512691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440925796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977860353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1907324802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1525013112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123012026"/>
                    </a:ext>
                  </a:extLst>
                </a:gridCol>
              </a:tblGrid>
              <a:tr h="3594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Назва ЗВО, який закінчив</a:t>
                      </a:r>
                    </a:p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вступник зарахований до аспірантури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Кількість аспірантів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Шифр галузі знань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42791"/>
                  </a:ext>
                </a:extLst>
              </a:tr>
              <a:tr h="600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</a:p>
                  </a:txBody>
                  <a:tcPr marL="4828" marR="4828" marT="4828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21802"/>
                  </a:ext>
                </a:extLst>
              </a:tr>
              <a:tr h="38649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Національний технічний університет "Харківський політехнічний інститут"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3753185286"/>
                  </a:ext>
                </a:extLst>
              </a:tr>
              <a:tr h="241668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Харківський національний університет радіоелектроніки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3593943716"/>
                  </a:ext>
                </a:extLst>
              </a:tr>
              <a:tr h="241668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Харківський національний університет імені В.Н. Каразіна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3676952336"/>
                  </a:ext>
                </a:extLst>
              </a:tr>
              <a:tr h="38649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Харківський національний економічний університет імені Семена Кузнеця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3989291394"/>
                  </a:ext>
                </a:extLst>
              </a:tr>
              <a:tr h="38649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Національний аерокосмічний університет ім. М. Є. Жуковського "Харківський авіаційний інститут"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1906526155"/>
                  </a:ext>
                </a:extLst>
              </a:tr>
              <a:tr h="38649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Харківський національний педагогічний університет імені Г.С. Сковороди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2914602696"/>
                  </a:ext>
                </a:extLst>
              </a:tr>
              <a:tr h="38649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Національний юридичний університет імені Ярослава Мудрого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2967841995"/>
                  </a:ext>
                </a:extLst>
              </a:tr>
              <a:tr h="195763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Українська інженерно-педагогічна академія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1844603972"/>
                  </a:ext>
                </a:extLst>
              </a:tr>
              <a:tr h="195763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uk-UA" sz="12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Національний університет "Полтавська політехніка імені Юрія Кондратюка"</a:t>
                      </a:r>
                    </a:p>
                  </a:txBody>
                  <a:tcPr marL="4828" marR="4828" marT="4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2875821"/>
                  </a:ext>
                </a:extLst>
              </a:tr>
              <a:tr h="277848"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uk-UA" sz="12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РАЗОМ:</a:t>
                      </a:r>
                    </a:p>
                  </a:txBody>
                  <a:tcPr marL="4828" marR="4828" marT="48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4828" marR="4828" marT="48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28" marR="4828" marT="4828" marB="0" anchor="ctr"/>
                </a:tc>
                <a:extLst>
                  <a:ext uri="{0D108BD9-81ED-4DB2-BD59-A6C34878D82A}">
                    <a16:rowId xmlns:a16="http://schemas.microsoft.com/office/drawing/2014/main" val="682278886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4D7ABE-D0CF-42F0-9E31-5EBE9D58C29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9F5C7-767C-4413-9483-2AD5E70F6617}"/>
              </a:ext>
            </a:extLst>
          </p:cNvPr>
          <p:cNvSpPr txBox="1"/>
          <p:nvPr/>
        </p:nvSpPr>
        <p:spPr>
          <a:xfrm>
            <a:off x="251520" y="5786111"/>
            <a:ext cx="827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Серед зарахованих до аспірантури випускники НТУ «ХПІ» складають 56 %.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58FF0-126E-482F-8FE6-39E7D42AEAC4}"/>
              </a:ext>
            </a:extLst>
          </p:cNvPr>
          <p:cNvSpPr txBox="1"/>
          <p:nvPr/>
        </p:nvSpPr>
        <p:spPr>
          <a:xfrm>
            <a:off x="285004" y="6417415"/>
            <a:ext cx="8276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 галузі «Е» - 80 %, галузі «</a:t>
            </a:r>
            <a:r>
              <a:rPr lang="en-US" sz="1800" b="1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r>
              <a:rPr lang="uk-UA" sz="1800" b="1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 - 58 %, галузі «</a:t>
            </a:r>
            <a:r>
              <a:rPr lang="en-US" sz="1800" b="1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</a:t>
            </a:r>
            <a:r>
              <a:rPr lang="uk-UA" sz="1800" b="1" i="0" u="none" strike="noStrike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 - 56 %.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6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671814"/>
              </p:ext>
            </p:extLst>
          </p:nvPr>
        </p:nvGraphicFramePr>
        <p:xfrm>
          <a:off x="323528" y="1670149"/>
          <a:ext cx="8496944" cy="312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3302">
                  <a:extLst>
                    <a:ext uri="{9D8B030D-6E8A-4147-A177-3AD203B41FA5}">
                      <a16:colId xmlns:a16="http://schemas.microsoft.com/office/drawing/2014/main" val="3579703156"/>
                    </a:ext>
                  </a:extLst>
                </a:gridCol>
              </a:tblGrid>
              <a:tr h="600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Абревіатура назви профільного інституту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Галузь знань</a:t>
                      </a:r>
                      <a:endParaRPr lang="uk-UA" sz="1400" b="1" u="none" strike="noStrike" kern="1200" spc="100" baseline="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Шифр спеціальностей</a:t>
                      </a:r>
                      <a:endParaRPr lang="uk-UA" sz="1400" b="1" u="none" strike="noStrike" kern="1200" spc="100" baseline="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G1, G13, G16, G21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МІТ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 G, K7*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E2, G2, G8, G9, G10, G11, K7*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969779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БЕМ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D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C1, D2, D3, D5, D7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97994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ЕЕЕ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G3, G4, G5, G11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591811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КНІТ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F1, F3, F5, F7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309324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ІКМ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 F, G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E6, F1, G5, G6, G7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217583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СГТ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 B, C, D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A1, B9, B10, C4, C5, D4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734755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365903" y="506719"/>
            <a:ext cx="7272808" cy="6900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Розподіл галузей знань та спеціальностей по інститутам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23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</p:spTree>
    <p:extLst>
      <p:ext uri="{BB962C8B-B14F-4D97-AF65-F5344CB8AC3E}">
        <p14:creationId xmlns:p14="http://schemas.microsoft.com/office/powerpoint/2010/main" val="97748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24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C60592-6EFA-4B35-823E-94958730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32358"/>
              </p:ext>
            </p:extLst>
          </p:nvPr>
        </p:nvGraphicFramePr>
        <p:xfrm>
          <a:off x="612775" y="1988752"/>
          <a:ext cx="805302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281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645529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Інститут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271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-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Природничі науки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математика та статистика</a:t>
                      </a:r>
                      <a:endParaRPr lang="uk-UA" sz="16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ІКМ, МІТ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2316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- </a:t>
                      </a: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Інженерія, виробництво та будівництво</a:t>
                      </a:r>
                      <a:endParaRPr lang="uk-UA" sz="16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ХТ, МІТ, ЕЕЕ, ІКМ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45425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K7*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Озброєння та військова техніка</a:t>
                      </a:r>
                      <a:endParaRPr lang="uk-UA" sz="16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МІТ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6976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7E7566-2CAA-48C8-AEBA-DCDC2519DD14}"/>
              </a:ext>
            </a:extLst>
          </p:cNvPr>
          <p:cNvSpPr txBox="1"/>
          <p:nvPr/>
        </p:nvSpPr>
        <p:spPr>
          <a:xfrm>
            <a:off x="876751" y="4405681"/>
            <a:ext cx="789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Інститути БЕМ, КНІТ та СГТ повністю виконали план держзамовлення</a:t>
            </a:r>
          </a:p>
          <a:p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по прийому аспірантів у 2025 році.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99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25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ECAC2-D56D-4460-B7AA-C2EB45FD52B5}"/>
              </a:ext>
            </a:extLst>
          </p:cNvPr>
          <p:cNvSpPr txBox="1"/>
          <p:nvPr/>
        </p:nvSpPr>
        <p:spPr>
          <a:xfrm>
            <a:off x="286371" y="3507355"/>
            <a:ext cx="85712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 галузі знань «Е»  МОН надало 10 місць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університеті йде підготовка докторів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за двома спеціальностями: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Е2 – Екологія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план МОН виконано (3 аспіранта зараховано)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інститут МІТ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Е6 –  Прикладна фізика та наноматеріали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(6 аспірантів зараховано),</a:t>
            </a:r>
          </a:p>
          <a:p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недовиконання 1 місце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інститут ІКМ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5CEE184-E305-4041-A232-F90CDB44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36947"/>
              </p:ext>
            </p:extLst>
          </p:nvPr>
        </p:nvGraphicFramePr>
        <p:xfrm>
          <a:off x="545486" y="1676014"/>
          <a:ext cx="805302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281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645529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Інститут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271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-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Природничі науки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математика та статистика</a:t>
                      </a:r>
                      <a:endParaRPr lang="uk-UA" sz="16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ІКМ, МІТ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6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ECAC2-D56D-4460-B7AA-C2EB45FD52B5}"/>
              </a:ext>
            </a:extLst>
          </p:cNvPr>
          <p:cNvSpPr txBox="1"/>
          <p:nvPr/>
        </p:nvSpPr>
        <p:spPr>
          <a:xfrm>
            <a:off x="899592" y="3573016"/>
            <a:ext cx="795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K7*</a:t>
            </a:r>
            <a:r>
              <a:rPr lang="en-US" sz="1800" b="1" kern="1200" noProof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800" b="1" kern="1200" noProof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Озброєння та військова техніка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МОН надало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місць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Було зараховано 3 аспіранта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недовиконання 2 місця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інститут МІТ.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D2E9340-60F1-4D62-BCEC-2F859B62F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89689"/>
              </p:ext>
            </p:extLst>
          </p:nvPr>
        </p:nvGraphicFramePr>
        <p:xfrm>
          <a:off x="612775" y="1798896"/>
          <a:ext cx="805302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281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645529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Інститут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K7*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Озброєння та військова техніка</a:t>
                      </a:r>
                      <a:endParaRPr lang="uk-UA" sz="16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МІТ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69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66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27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ECAC2-D56D-4460-B7AA-C2EB45FD52B5}"/>
              </a:ext>
            </a:extLst>
          </p:cNvPr>
          <p:cNvSpPr txBox="1"/>
          <p:nvPr/>
        </p:nvSpPr>
        <p:spPr>
          <a:xfrm>
            <a:off x="450531" y="2855946"/>
            <a:ext cx="818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 галузі знань 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»  МОН надало 115 місць, зараховано 86 аспірантів</a:t>
            </a:r>
          </a:p>
        </p:txBody>
      </p:sp>
      <p:graphicFrame>
        <p:nvGraphicFramePr>
          <p:cNvPr id="13" name="Объект 14">
            <a:extLst>
              <a:ext uri="{FF2B5EF4-FFF2-40B4-BE49-F238E27FC236}">
                <a16:creationId xmlns:a16="http://schemas.microsoft.com/office/drawing/2014/main" id="{4B11B2B8-7943-4B36-9B54-5EB716898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395315"/>
              </p:ext>
            </p:extLst>
          </p:nvPr>
        </p:nvGraphicFramePr>
        <p:xfrm>
          <a:off x="701824" y="3520199"/>
          <a:ext cx="7639894" cy="204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57970315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44100342"/>
                    </a:ext>
                  </a:extLst>
                </a:gridCol>
              </a:tblGrid>
              <a:tr h="600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Абревіатура назви профільного інституту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Шифр спеціальностей</a:t>
                      </a:r>
                      <a:endParaRPr lang="uk-UA" sz="1400" b="1" u="none" strike="noStrike" kern="1200" spc="100" baseline="0" noProof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G1, G13, G16, G21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МІТ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G2, G8, G9, G10, G11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969779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ЕЕЕ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G3, G4, G5, G11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591811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ІКМ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G5, G6, G7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217583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4B8B4DCA-79F4-4CA9-B440-16DB08BCA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32596"/>
              </p:ext>
            </p:extLst>
          </p:nvPr>
        </p:nvGraphicFramePr>
        <p:xfrm>
          <a:off x="559940" y="1463745"/>
          <a:ext cx="805302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281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645529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Інститут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Невиконання бюджету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28809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- </a:t>
                      </a: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Інженерія, виробництво та будівництво</a:t>
                      </a:r>
                      <a:endParaRPr lang="uk-UA" sz="16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ХТ, МІТ, ЕЕЕ, ІКМ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45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90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28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C60592-6EFA-4B35-823E-94958730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10713"/>
              </p:ext>
            </p:extLst>
          </p:nvPr>
        </p:nvGraphicFramePr>
        <p:xfrm>
          <a:off x="683568" y="2376088"/>
          <a:ext cx="7704856" cy="181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95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253993">
                  <a:extLst>
                    <a:ext uri="{9D8B030D-6E8A-4147-A177-3AD203B41FA5}">
                      <a16:colId xmlns:a16="http://schemas.microsoft.com/office/drawing/2014/main" val="3299427327"/>
                    </a:ext>
                  </a:extLst>
                </a:gridCol>
                <a:gridCol w="1607008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Планували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Розподіл обсягів МОН 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Зарахування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G5 - Телекомунікації та радіотехніка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881230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G6 - Інформаційно-вимірювальні технології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73109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G7 - Автоматизація та комп’ютерно-інтегровані технології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(-2)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43321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9658C6-6D47-437E-84A6-5C2EEE439070}"/>
              </a:ext>
            </a:extLst>
          </p:cNvPr>
          <p:cNvSpPr txBox="1"/>
          <p:nvPr/>
        </p:nvSpPr>
        <p:spPr>
          <a:xfrm>
            <a:off x="3419872" y="1613297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 ІКМ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9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29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C60592-6EFA-4B35-823E-94958730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34184"/>
              </p:ext>
            </p:extLst>
          </p:nvPr>
        </p:nvGraphicFramePr>
        <p:xfrm>
          <a:off x="683568" y="2376088"/>
          <a:ext cx="7704856" cy="241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95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253993">
                  <a:extLst>
                    <a:ext uri="{9D8B030D-6E8A-4147-A177-3AD203B41FA5}">
                      <a16:colId xmlns:a16="http://schemas.microsoft.com/office/drawing/2014/main" val="3299427327"/>
                    </a:ext>
                  </a:extLst>
                </a:gridCol>
                <a:gridCol w="1607008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Планували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Розподіл обсягів МОН 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Зарахування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G2 –Технології захисту навколишнього середовища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881230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G8 – Матеріалознавство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(-3)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73109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G9 – Прикладна механіка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433214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G10 – Металургія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113803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G11 - Галузеве машинобудування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06821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E1EE61-DC33-4A95-83B0-C9E96B41C22E}"/>
              </a:ext>
            </a:extLst>
          </p:cNvPr>
          <p:cNvSpPr txBox="1"/>
          <p:nvPr/>
        </p:nvSpPr>
        <p:spPr>
          <a:xfrm>
            <a:off x="3419872" y="1613297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 МІТ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944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3208" y="392327"/>
            <a:ext cx="7469272" cy="12364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/>
              <a:t>Правила прийому до докторантури</a:t>
            </a:r>
          </a:p>
          <a:p>
            <a:pPr algn="ctr"/>
            <a:r>
              <a:rPr lang="uk-UA" sz="3200" dirty="0"/>
              <a:t> у  2025 році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5B247-57F1-4A9C-854B-BF29F55768EC}"/>
              </a:ext>
            </a:extLst>
          </p:cNvPr>
          <p:cNvSpPr txBox="1"/>
          <p:nvPr/>
        </p:nvSpPr>
        <p:spPr>
          <a:xfrm>
            <a:off x="329240" y="1745448"/>
            <a:ext cx="861267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Змін до правил прийому до докторантури, у порівнянні із </a:t>
            </a:r>
          </a:p>
          <a:p>
            <a:r>
              <a:rPr lang="uk-U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минулим роком не було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Основними умовами вступу є наявність:</a:t>
            </a:r>
          </a:p>
          <a:p>
            <a:pPr marL="342900" indent="-342900">
              <a:buAutoNum type="arabicParenR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ступеню доктора філософії (науковий ступінь кандидата наук)</a:t>
            </a:r>
          </a:p>
          <a:p>
            <a:pPr marL="342900" indent="-342900">
              <a:buAutoNum type="arabicParenR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наукових досягнень, що потребують завершення або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оформлення у вигляді дисертації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3) не менше половини наукових публікацій за темою дисертації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 кількості, визначеної МОН, що відповідають вимогам,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встановленим МОН, у наукових періодичних виданнях за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відповідним напрямом досліджень.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009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30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C60592-6EFA-4B35-823E-94958730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1018"/>
              </p:ext>
            </p:extLst>
          </p:nvPr>
        </p:nvGraphicFramePr>
        <p:xfrm>
          <a:off x="683568" y="2376088"/>
          <a:ext cx="7704856" cy="247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95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253993">
                  <a:extLst>
                    <a:ext uri="{9D8B030D-6E8A-4147-A177-3AD203B41FA5}">
                      <a16:colId xmlns:a16="http://schemas.microsoft.com/office/drawing/2014/main" val="3299427327"/>
                    </a:ext>
                  </a:extLst>
                </a:gridCol>
                <a:gridCol w="1607008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Планували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Розподіл обсягів МОН 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Зарахування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G3 - Електроенергетика, електротехніка та електромеханіка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(-7)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881230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G4 – Теплоенергетика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73109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G5 – Електроніка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(-1)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433214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G11 – Енергетичне машинобудування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(-1)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068217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РАЗОМ: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(-9)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0017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E1EE61-DC33-4A95-83B0-C9E96B41C22E}"/>
              </a:ext>
            </a:extLst>
          </p:cNvPr>
          <p:cNvSpPr txBox="1"/>
          <p:nvPr/>
        </p:nvSpPr>
        <p:spPr>
          <a:xfrm>
            <a:off x="3419872" y="1613297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 ЕЕЕ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68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38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96602" y="431960"/>
            <a:ext cx="7272808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Недовиконання завдання прийому за держзамовлення по галузям знань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203AE3-7C62-4D22-A5BC-D5144A8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44042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31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8C670-B029-45B3-8D2E-0FD72C1DA242}"/>
              </a:ext>
            </a:extLst>
          </p:cNvPr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1C60592-6EFA-4B35-823E-94958730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4785"/>
              </p:ext>
            </p:extLst>
          </p:nvPr>
        </p:nvGraphicFramePr>
        <p:xfrm>
          <a:off x="539552" y="2376088"/>
          <a:ext cx="7848872" cy="257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711">
                  <a:extLst>
                    <a:ext uri="{9D8B030D-6E8A-4147-A177-3AD203B41FA5}">
                      <a16:colId xmlns:a16="http://schemas.microsoft.com/office/drawing/2014/main" val="2206864109"/>
                    </a:ext>
                  </a:extLst>
                </a:gridCol>
                <a:gridCol w="1253993">
                  <a:extLst>
                    <a:ext uri="{9D8B030D-6E8A-4147-A177-3AD203B41FA5}">
                      <a16:colId xmlns:a16="http://schemas.microsoft.com/office/drawing/2014/main" val="3299427327"/>
                    </a:ext>
                  </a:extLst>
                </a:gridCol>
                <a:gridCol w="1607008">
                  <a:extLst>
                    <a:ext uri="{9D8B030D-6E8A-4147-A177-3AD203B41FA5}">
                      <a16:colId xmlns:a16="http://schemas.microsoft.com/office/drawing/2014/main" val="194737611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9751508"/>
                    </a:ext>
                  </a:extLst>
                </a:gridCol>
              </a:tblGrid>
              <a:tr h="415923">
                <a:tc>
                  <a:txBody>
                    <a:bodyPr/>
                    <a:lstStyle/>
                    <a:p>
                      <a:pPr algn="ctr"/>
                      <a:r>
                        <a:rPr lang="uk-UA" sz="1350" b="1" kern="1200" noProof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Галузь знань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Планували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b="1" dirty="0">
                          <a:latin typeface="Arial" pitchFamily="34" charset="0"/>
                          <a:cs typeface="Arial" pitchFamily="34" charset="0"/>
                        </a:rPr>
                        <a:t>Розподіл обсягів МОН </a:t>
                      </a:r>
                      <a:endParaRPr lang="ru-RU" sz="13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Зарахування</a:t>
                      </a:r>
                      <a:endParaRPr lang="ru-RU" sz="13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39818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G1</a:t>
                      </a:r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Хімічні технології та інженерія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(-15)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881230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G13 - Харчові технології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73109"/>
                  </a:ext>
                </a:extLst>
              </a:tr>
              <a:tr h="3394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G16 - Нафтогазова інженерія та технології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433214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G21 - Біотехнології та біоінженерія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068217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РАЗОМ: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</a:t>
                      </a: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(-15)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0017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E1EE61-DC33-4A95-83B0-C9E96B41C22E}"/>
              </a:ext>
            </a:extLst>
          </p:cNvPr>
          <p:cNvSpPr txBox="1"/>
          <p:nvPr/>
        </p:nvSpPr>
        <p:spPr>
          <a:xfrm>
            <a:off x="3419872" y="1613297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 ХТ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50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23670" y="614400"/>
            <a:ext cx="7560277" cy="1196752"/>
          </a:xfrm>
        </p:spPr>
        <p:txBody>
          <a:bodyPr>
            <a:noAutofit/>
          </a:bodyPr>
          <a:lstStyle/>
          <a:p>
            <a:r>
              <a:rPr lang="uk-UA" sz="3600" dirty="0"/>
              <a:t>Порівняння</a:t>
            </a:r>
            <a:r>
              <a:rPr lang="uk-UA" sz="4400" dirty="0"/>
              <a:t> </a:t>
            </a:r>
            <a:r>
              <a:rPr lang="uk-UA" sz="3600" dirty="0"/>
              <a:t>складу 1-курсу  із загальною кількістю аспірантів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6165304"/>
            <a:ext cx="624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dirty="0">
                <a:latin typeface="Arial" pitchFamily="34" charset="0"/>
                <a:cs typeface="Arial" pitchFamily="34" charset="0"/>
              </a:rPr>
              <a:t>Підсумки прийому до аспірантури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75656" y="5229200"/>
            <a:ext cx="7454578" cy="8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FD680F1-FFEF-40A0-B008-0DE87128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947" y="6476601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32</a:t>
            </a:fld>
            <a:endParaRPr lang="ru-RU" dirty="0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BA5342D5-EBEF-43D2-BBF4-7F84C3A38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027690"/>
              </p:ext>
            </p:extLst>
          </p:nvPr>
        </p:nvGraphicFramePr>
        <p:xfrm>
          <a:off x="1442767" y="908720"/>
          <a:ext cx="7608291" cy="546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B19D190-D4D8-4A1F-B80B-CDF147C34122}"/>
              </a:ext>
            </a:extLst>
          </p:cNvPr>
          <p:cNvSpPr txBox="1"/>
          <p:nvPr/>
        </p:nvSpPr>
        <p:spPr>
          <a:xfrm>
            <a:off x="1634533" y="5479595"/>
            <a:ext cx="664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Загальна кількість аспірантів на 1 листопада 2025 року – </a:t>
            </a:r>
            <a:r>
              <a:rPr lang="uk-UA" b="1" dirty="0">
                <a:solidFill>
                  <a:srgbClr val="FF0000"/>
                </a:solidFill>
              </a:rPr>
              <a:t>885</a:t>
            </a:r>
            <a:r>
              <a:rPr lang="uk-UA" b="1" dirty="0"/>
              <a:t>.</a:t>
            </a:r>
          </a:p>
          <a:p>
            <a:r>
              <a:rPr lang="uk-UA" b="1" dirty="0"/>
              <a:t>Загальна кількість аспірантів на 31 грудня 2024 року – </a:t>
            </a:r>
            <a:r>
              <a:rPr lang="uk-UA" b="1" dirty="0">
                <a:solidFill>
                  <a:srgbClr val="7030A0"/>
                </a:solidFill>
              </a:rPr>
              <a:t>819</a:t>
            </a:r>
            <a:r>
              <a:rPr lang="uk-UA" b="1" dirty="0"/>
              <a:t>.</a:t>
            </a: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0D165D-96BC-4373-A5BB-09A080737E97}"/>
              </a:ext>
            </a:extLst>
          </p:cNvPr>
          <p:cNvSpPr txBox="1"/>
          <p:nvPr/>
        </p:nvSpPr>
        <p:spPr>
          <a:xfrm>
            <a:off x="6728815" y="2204864"/>
            <a:ext cx="235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курс – 177 аспірантів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16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1583" y="106122"/>
            <a:ext cx="7560277" cy="80811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Висновки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8782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ACFB77-8519-4A7D-8C0F-728FCF5F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33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137" y="1002172"/>
            <a:ext cx="7776864" cy="563943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План прийому докторантів за держзамовленням у 2025 році виконано на 100 %.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План прийому аспірантів за держзамовленням у 2025 році виконано на 83 %.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Загальна кількість аспірантів, у порівнянні із минулим роком, зросла. Натепер навчається 885 аспірантів              (у 2024 році навчалося 819 аспірантів).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Необхідно звернути особливу увагу до формування держзамовлення докторантів на 2026 рік. Бажано не менше 10 місць.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Інститутам оцінити реальні можливості щодо плану держзамовлення аспірантів на 2026 рік і забезпечення майбутніх аспірантів керівниками.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січні 2026 року розпочати збір інформації необхідної для розрахунків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критеріїв конкурсного відбору виконавців державного замовлення  на підготовку аспірантів.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Завідувачам кафедр оцінити стан наявності рецензентів та опонентів для захисту аспірантів 4 року навчання. 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13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972816"/>
            <a:ext cx="6781800" cy="1600200"/>
          </a:xfrm>
        </p:spPr>
        <p:txBody>
          <a:bodyPr/>
          <a:lstStyle/>
          <a:p>
            <a:r>
              <a:rPr lang="uk-UA" dirty="0"/>
              <a:t>Дякую  за  увагу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9559" y="3861048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1048"/>
            <a:ext cx="2649635" cy="156569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FE6508-1C4D-499C-A663-75EA1E62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51" y="6492875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91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944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326736"/>
              </p:ext>
            </p:extLst>
          </p:nvPr>
        </p:nvGraphicFramePr>
        <p:xfrm>
          <a:off x="107504" y="1641342"/>
          <a:ext cx="8856984" cy="3097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886">
                  <a:extLst>
                    <a:ext uri="{9D8B030D-6E8A-4147-A177-3AD203B41FA5}">
                      <a16:colId xmlns:a16="http://schemas.microsoft.com/office/drawing/2014/main" val="1937869728"/>
                    </a:ext>
                  </a:extLst>
                </a:gridCol>
                <a:gridCol w="1644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96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uk-UA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Шифр і н</a:t>
                      </a: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азва спеціальності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none" strike="noStrike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Назва спеціальності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Інститут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Докторантура (денна форма )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8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Пропозиції</a:t>
                      </a:r>
                      <a:r>
                        <a:rPr lang="uk-UA" sz="9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НТУ «ХПІ» грудень 2024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Обсяг держ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замовлення МОН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Зараховано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05.03.01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Процеси механічної обробки, верстати та інструменти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МІТ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1*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3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itchFamily="34" charset="0"/>
                          <a:cs typeface="Arial" pitchFamily="34" charset="0"/>
                        </a:rPr>
                        <a:t>05.05.17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Гідравлічні машини та гідропневмоагрегати</a:t>
                      </a:r>
                    </a:p>
                  </a:txBody>
                  <a:tcPr marL="68580" marR="6858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МІТ</a:t>
                      </a:r>
                      <a:endParaRPr lang="uk-UA" sz="16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1*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" pitchFamily="34" charset="0"/>
                          <a:cs typeface="Arial" pitchFamily="34" charset="0"/>
                        </a:rPr>
                        <a:t>05.05.03</a:t>
                      </a: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Двигуни та енергетичні установки</a:t>
                      </a:r>
                      <a:endParaRPr lang="uk-UA" sz="13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ЕЕЕ</a:t>
                      </a:r>
                    </a:p>
                  </a:txBody>
                  <a:tcPr marL="68580" marR="68580" marT="0" marB="0"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536"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>
                          <a:latin typeface="Arial" pitchFamily="34" charset="0"/>
                          <a:cs typeface="Arial" pitchFamily="34" charset="0"/>
                        </a:rPr>
                        <a:t>05.17.07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Хімічна технологія палива і паливно- мастильних матеріалів</a:t>
                      </a:r>
                    </a:p>
                  </a:txBody>
                  <a:tcPr marL="68580" marR="6858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ХТ</a:t>
                      </a:r>
                    </a:p>
                  </a:txBody>
                  <a:tcPr marL="68580" marR="6858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4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РАЗОМ: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latin typeface="Arial" pitchFamily="34" charset="0"/>
                          <a:cs typeface="Arial" pitchFamily="34" charset="0"/>
                        </a:rPr>
                        <a:t>РАЗОМ: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423208" y="392327"/>
            <a:ext cx="7469272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Обсяг прийому до докторантури за держзамовленням у  2025 році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4918564"/>
            <a:ext cx="3035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Arial" pitchFamily="34" charset="0"/>
                <a:cs typeface="Arial" pitchFamily="34" charset="0"/>
              </a:rPr>
              <a:t>* перерозподіл в межах галузі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6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7260"/>
              </p:ext>
            </p:extLst>
          </p:nvPr>
        </p:nvGraphicFramePr>
        <p:xfrm>
          <a:off x="1367136" y="2032761"/>
          <a:ext cx="6877272" cy="298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636">
                  <a:extLst>
                    <a:ext uri="{9D8B030D-6E8A-4147-A177-3AD203B41FA5}">
                      <a16:colId xmlns:a16="http://schemas.microsoft.com/office/drawing/2014/main" val="2654861371"/>
                    </a:ext>
                  </a:extLst>
                </a:gridCol>
              </a:tblGrid>
              <a:tr h="308027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u="none" strike="noStrike" kern="1200" spc="100" baseline="0" noProof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Рік</a:t>
                      </a:r>
                      <a:endParaRPr lang="ru-RU" sz="1400" b="1" u="none" strike="noStrike" kern="1200" spc="100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Докторантура (денна форма )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Відсоток виконання запиту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університету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Пропозиції</a:t>
                      </a:r>
                      <a:r>
                        <a:rPr lang="uk-UA" sz="1200" b="1" kern="1200" baseline="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НТУ «ХПІ»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Обсяг держзамовлення від МОН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1" kern="1200" noProof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28675" algn="l"/>
                        </a:tabLst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77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РАЗОМ: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69,6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509912"/>
            <a:ext cx="725324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Дані щодо обсягів прийому до докторантури за держзамовленням у  період 2023 - 2025 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0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5883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332656"/>
            <a:ext cx="738132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Результати прийому до докторантури по інститутам за держзамовленням,  період 2023 - 2025 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6</a:t>
            </a:fld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DD8BAB-4ACC-4DB0-AA01-A55996C40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6" y="1421405"/>
            <a:ext cx="6556568" cy="47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6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404664"/>
            <a:ext cx="725324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Дані щодо обсягів прийому до докторантури по інститутам за контрактом,  період 2023 - 2025 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7</a:t>
            </a:fld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DE223E-1D3F-4F0F-8C47-8309A38A9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r="3158"/>
          <a:stretch/>
        </p:blipFill>
        <p:spPr>
          <a:xfrm>
            <a:off x="1266052" y="1478840"/>
            <a:ext cx="6690324" cy="4686464"/>
          </a:xfrm>
        </p:spPr>
      </p:pic>
    </p:spTree>
    <p:extLst>
      <p:ext uri="{BB962C8B-B14F-4D97-AF65-F5344CB8AC3E}">
        <p14:creationId xmlns:p14="http://schemas.microsoft.com/office/powerpoint/2010/main" val="134340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256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509912"/>
            <a:ext cx="725324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Підсумок прийому </a:t>
            </a:r>
          </a:p>
          <a:p>
            <a:pPr algn="ctr"/>
            <a:r>
              <a:rPr lang="uk-UA" sz="2400" dirty="0"/>
              <a:t>до докторантури за три роки, 2023 - 2025 р.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8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B807C7-0C2D-4279-A0BC-62A0E8C77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9" y="2050248"/>
            <a:ext cx="3147060" cy="34442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7ED7D82-6E15-4448-A212-526F69EA38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073"/>
          <a:stretch/>
        </p:blipFill>
        <p:spPr>
          <a:xfrm>
            <a:off x="3009116" y="2050248"/>
            <a:ext cx="3147060" cy="344874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0C71CC-C07A-4FD6-A7D9-B99AD6E9EC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r="4011"/>
          <a:stretch/>
        </p:blipFill>
        <p:spPr>
          <a:xfrm>
            <a:off x="6156176" y="2060848"/>
            <a:ext cx="2987824" cy="34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6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5883" y="0"/>
            <a:ext cx="1403648" cy="1319282"/>
          </a:xfrm>
          <a:prstGeom prst="rect">
            <a:avLst/>
          </a:prstGeom>
          <a:solidFill>
            <a:srgbClr val="A11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8AB640-420D-4252-8CE0-87D25D144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008112" cy="10081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9559" y="936016"/>
            <a:ext cx="1442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Аспірантура</a:t>
            </a:r>
            <a:endParaRPr lang="uk-UA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Ph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67136" y="260648"/>
            <a:ext cx="7381328" cy="8995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/>
              <a:t>Розподіл аспірантів, що навчаються в університеті</a:t>
            </a:r>
          </a:p>
          <a:p>
            <a:pPr algn="ctr"/>
            <a:r>
              <a:rPr lang="uk-UA" sz="2400" dirty="0"/>
              <a:t>станом на 1 листопада 2025 року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85CCD2-C189-4743-83A7-A7CABCD6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456" y="6387683"/>
            <a:ext cx="762000" cy="365125"/>
          </a:xfrm>
        </p:spPr>
        <p:txBody>
          <a:bodyPr/>
          <a:lstStyle/>
          <a:p>
            <a:fld id="{86106612-D862-4649-8517-6CE84F12AEBC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48DF7-5A65-43FE-901A-647676FDA25C}"/>
              </a:ext>
            </a:extLst>
          </p:cNvPr>
          <p:cNvSpPr txBox="1"/>
          <p:nvPr/>
        </p:nvSpPr>
        <p:spPr>
          <a:xfrm>
            <a:off x="1043608" y="6237312"/>
            <a:ext cx="658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Боргів за оплату аспірантів-контрактників немає.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6F471-4185-4944-A442-175E52D54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7" y="1074665"/>
            <a:ext cx="7445983" cy="50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F4C79E2BC08143AEA412E4995C260C" ma:contentTypeVersion="18" ma:contentTypeDescription="Створення нового документа." ma:contentTypeScope="" ma:versionID="5580af6b0a74e295d0b9bbf3a1210726">
  <xsd:schema xmlns:xsd="http://www.w3.org/2001/XMLSchema" xmlns:xs="http://www.w3.org/2001/XMLSchema" xmlns:p="http://schemas.microsoft.com/office/2006/metadata/properties" xmlns:ns2="590c04b5-8e37-47c8-bc3a-d3822f07b427" xmlns:ns3="dc6d59be-1b8e-4916-b9c9-251ece911f4a" targetNamespace="http://schemas.microsoft.com/office/2006/metadata/properties" ma:root="true" ma:fieldsID="96e33a81e647ae71e2d9b73439055ef9" ns2:_="" ns3:_="">
    <xsd:import namespace="590c04b5-8e37-47c8-bc3a-d3822f07b427"/>
    <xsd:import namespace="dc6d59be-1b8e-4916-b9c9-251ece911f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c04b5-8e37-47c8-bc3a-d3822f07b4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c350d8f-c20b-46fa-b72f-c7ed3168d996}" ma:internalName="TaxCatchAll" ma:showField="CatchAllData" ma:web="590c04b5-8e37-47c8-bc3a-d3822f07b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d59be-1b8e-4916-b9c9-251ece911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72d1bc2c-129e-4a41-add9-4f9a437dcc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6d59be-1b8e-4916-b9c9-251ece911f4a">
      <Terms xmlns="http://schemas.microsoft.com/office/infopath/2007/PartnerControls"/>
    </lcf76f155ced4ddcb4097134ff3c332f>
    <TaxCatchAll xmlns="590c04b5-8e37-47c8-bc3a-d3822f07b4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6C29D-8F69-472E-8A8F-E11F13369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0c04b5-8e37-47c8-bc3a-d3822f07b427"/>
    <ds:schemaRef ds:uri="dc6d59be-1b8e-4916-b9c9-251ece911f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FDD4E3-0E17-4D31-A323-3F86428B1560}">
  <ds:schemaRefs>
    <ds:schemaRef ds:uri="http://schemas.microsoft.com/office/2006/metadata/properties"/>
    <ds:schemaRef ds:uri="http://schemas.microsoft.com/office/infopath/2007/PartnerControls"/>
    <ds:schemaRef ds:uri="dc6d59be-1b8e-4916-b9c9-251ece911f4a"/>
    <ds:schemaRef ds:uri="590c04b5-8e37-47c8-bc3a-d3822f07b427"/>
  </ds:schemaRefs>
</ds:datastoreItem>
</file>

<file path=customXml/itemProps3.xml><?xml version="1.0" encoding="utf-8"?>
<ds:datastoreItem xmlns:ds="http://schemas.openxmlformats.org/officeDocument/2006/customXml" ds:itemID="{500CE420-23BE-4F59-BBE7-6CA02B059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11546</TotalTime>
  <Words>2704</Words>
  <Application>Microsoft Office PowerPoint</Application>
  <PresentationFormat>Екран (4:3)</PresentationFormat>
  <Paragraphs>820</Paragraphs>
  <Slides>34</Slides>
  <Notes>32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Arial</vt:lpstr>
      <vt:lpstr>Arial Unicode MS</vt:lpstr>
      <vt:lpstr>Calibri</vt:lpstr>
      <vt:lpstr>Impact</vt:lpstr>
      <vt:lpstr>Times New Roman</vt:lpstr>
      <vt:lpstr>NewsPrint</vt:lpstr>
      <vt:lpstr>   Підсумки прийому  до аспірантури і докторантури  у 2025 році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Правила прийому 2025</vt:lpstr>
      <vt:lpstr>Правила прийому 2025</vt:lpstr>
      <vt:lpstr>Підсумки зарахування  до аспірантури  у  2025 р.</vt:lpstr>
      <vt:lpstr>Підсумки зарахування у 2025 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Порівняння складу 1-курсу  із загальною кількістю аспірантів</vt:lpstr>
      <vt:lpstr>Висновки</vt:lpstr>
      <vt:lpstr>Дякую  за 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ШТЕФАН</dc:creator>
  <cp:lastModifiedBy>Максим Миколайович Малько</cp:lastModifiedBy>
  <cp:revision>834</cp:revision>
  <cp:lastPrinted>2025-11-27T11:44:09Z</cp:lastPrinted>
  <dcterms:created xsi:type="dcterms:W3CDTF">2019-04-15T06:44:14Z</dcterms:created>
  <dcterms:modified xsi:type="dcterms:W3CDTF">2025-11-28T18:57:00Z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0x0101007AF4C79E2BC08143AEA412E4995C260C</vt:lpwstr>
  </property>
  <property fmtid="{D5CDD505-2E9C-101B-9397-08002B2CF9AE}" pid="3" name="MediaServiceImageTags">
    <vt:lpwstr/>
  </property>
</Properties>
</file>