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4"/>
    <p:sldMasterId id="2147483672" r:id="rId5"/>
    <p:sldMasterId id="2147483660" r:id="rId6"/>
  </p:sldMasterIdLst>
  <p:notesMasterIdLst>
    <p:notesMasterId r:id="rId15"/>
  </p:notesMasterIdLst>
  <p:sldIdLst>
    <p:sldId id="256" r:id="rId7"/>
    <p:sldId id="393" r:id="rId8"/>
    <p:sldId id="322" r:id="rId9"/>
    <p:sldId id="1082" r:id="rId10"/>
    <p:sldId id="1083" r:id="rId11"/>
    <p:sldId id="1071" r:id="rId12"/>
    <p:sldId id="1081" r:id="rId13"/>
    <p:sldId id="332" r:id="rId14"/>
  </p:sldIdLst>
  <p:sldSz cx="6858000" cy="5143500"/>
  <p:notesSz cx="6761163" cy="99425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Сергій Юрійович Білик" initials="СЮБ" lastIdx="1" clrIdx="0">
    <p:extLst>
      <p:ext uri="{19B8F6BF-5375-455C-9EA6-DF929625EA0E}">
        <p15:presenceInfo xmlns:p15="http://schemas.microsoft.com/office/powerpoint/2012/main" userId="S::Serhii.Bilyk@khpi.edu.ua::b3000c05-30b6-4fcf-a50c-3a8ca1a5142b" providerId="AD"/>
      </p:ext>
    </p:extLst>
  </p:cmAuthor>
  <p:cmAuthor id="2" name="Сергій Олександрович Петров" initials="СП" lastIdx="1" clrIdx="1">
    <p:extLst>
      <p:ext uri="{19B8F6BF-5375-455C-9EA6-DF929625EA0E}">
        <p15:presenceInfo xmlns:p15="http://schemas.microsoft.com/office/powerpoint/2012/main" userId="S::Serhii.Petrov@khpi.edu.ua::a52adf0e-e5b2-4e0d-ab3c-5617cdb5b029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11A16"/>
    <a:srgbClr val="FFFFB6"/>
    <a:srgbClr val="2A2A2A"/>
    <a:srgbClr val="E64C48"/>
    <a:srgbClr val="EC7774"/>
    <a:srgbClr val="BC1E1A"/>
    <a:srgbClr val="F09290"/>
    <a:srgbClr val="2EABB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290" autoAdjust="0"/>
    <p:restoredTop sz="94280" autoAdjust="0"/>
  </p:normalViewPr>
  <p:slideViewPr>
    <p:cSldViewPr>
      <p:cViewPr varScale="1">
        <p:scale>
          <a:sx n="219" d="100"/>
          <a:sy n="219" d="100"/>
        </p:scale>
        <p:origin x="1860" y="116"/>
      </p:cViewPr>
      <p:guideLst>
        <p:guide orient="horz" pos="1620"/>
        <p:guide pos="2160"/>
      </p:guideLst>
    </p:cSldViewPr>
  </p:slideViewPr>
  <p:outlineViewPr>
    <p:cViewPr>
      <p:scale>
        <a:sx n="33" d="100"/>
        <a:sy n="33" d="100"/>
      </p:scale>
      <p:origin x="21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commentAuthors" Target="commentAuthors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5.xml"/><Relationship Id="rId5" Type="http://schemas.openxmlformats.org/officeDocument/2006/relationships/slideMaster" Target="slideMasters/slideMaster2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4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4" Type="http://schemas.openxmlformats.org/officeDocument/2006/relationships/slide" Target="slides/slide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29761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6BBCEA9-8575-49BB-B586-A74518A850D9}" type="datetimeFigureOut">
              <a:rPr lang="ru-RU" smtClean="0"/>
              <a:pPr/>
              <a:t>14.07.2026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895350" y="746125"/>
            <a:ext cx="4970463" cy="3727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6117" y="4722694"/>
            <a:ext cx="5408930" cy="447413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29761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1CAF714-5598-45C7-B5D9-BCDC938E07D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419536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895350" y="746125"/>
            <a:ext cx="4970463" cy="372745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CAF714-5598-45C7-B5D9-BCDC938E07D4}" type="slidenum">
              <a:rPr lang="ru-RU" smtClean="0"/>
              <a:pPr/>
              <a:t>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0722897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200">
                <a:solidFill>
                  <a:schemeClr val="tx2"/>
                </a:solidFill>
                <a:latin typeface="Arial" charset="0"/>
              </a:defRPr>
            </a:lvl1pPr>
            <a:lvl2pPr marL="748448" indent="-287865">
              <a:defRPr sz="2200">
                <a:solidFill>
                  <a:schemeClr val="tx2"/>
                </a:solidFill>
                <a:latin typeface="Arial" charset="0"/>
              </a:defRPr>
            </a:lvl2pPr>
            <a:lvl3pPr marL="1151458" indent="-230292">
              <a:defRPr sz="2200">
                <a:solidFill>
                  <a:schemeClr val="tx2"/>
                </a:solidFill>
                <a:latin typeface="Arial" charset="0"/>
              </a:defRPr>
            </a:lvl3pPr>
            <a:lvl4pPr marL="1612041" indent="-230292">
              <a:defRPr sz="2200">
                <a:solidFill>
                  <a:schemeClr val="tx2"/>
                </a:solidFill>
                <a:latin typeface="Arial" charset="0"/>
              </a:defRPr>
            </a:lvl4pPr>
            <a:lvl5pPr marL="2072625" indent="-230292">
              <a:defRPr sz="2200">
                <a:solidFill>
                  <a:schemeClr val="tx2"/>
                </a:solidFill>
                <a:latin typeface="Arial" charset="0"/>
              </a:defRPr>
            </a:lvl5pPr>
            <a:lvl6pPr marL="2533208" indent="-230292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2"/>
                </a:solidFill>
                <a:latin typeface="Arial" charset="0"/>
              </a:defRPr>
            </a:lvl6pPr>
            <a:lvl7pPr marL="2993791" indent="-230292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2"/>
                </a:solidFill>
                <a:latin typeface="Arial" charset="0"/>
              </a:defRPr>
            </a:lvl7pPr>
            <a:lvl8pPr marL="3454375" indent="-230292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2"/>
                </a:solidFill>
                <a:latin typeface="Arial" charset="0"/>
              </a:defRPr>
            </a:lvl8pPr>
            <a:lvl9pPr marL="3914958" indent="-230292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2"/>
                </a:solidFill>
                <a:latin typeface="Arial" charset="0"/>
              </a:defRPr>
            </a:lvl9pPr>
          </a:lstStyle>
          <a:p>
            <a:fld id="{56A485B7-4659-449E-A69F-A42D496BBBFE}" type="slidenum">
              <a:rPr lang="uk-UA" altLang="ru-RU" sz="1200">
                <a:solidFill>
                  <a:schemeClr val="tx1"/>
                </a:solidFill>
              </a:rPr>
              <a:pPr/>
              <a:t>2</a:t>
            </a:fld>
            <a:endParaRPr lang="uk-UA" altLang="ru-RU" sz="1200">
              <a:solidFill>
                <a:schemeClr val="tx1"/>
              </a:solidFill>
            </a:endParaRPr>
          </a:p>
        </p:txBody>
      </p:sp>
      <p:sp>
        <p:nvSpPr>
          <p:cNvPr id="542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95350" y="746125"/>
            <a:ext cx="4970463" cy="3727450"/>
          </a:xfrm>
          <a:ln/>
        </p:spPr>
      </p:sp>
      <p:sp>
        <p:nvSpPr>
          <p:cNvPr id="542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uk-UA" altLang="ru-RU"/>
          </a:p>
        </p:txBody>
      </p:sp>
    </p:spTree>
    <p:extLst>
      <p:ext uri="{BB962C8B-B14F-4D97-AF65-F5344CB8AC3E}">
        <p14:creationId xmlns:p14="http://schemas.microsoft.com/office/powerpoint/2010/main" val="15831991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578DCF-3EBF-AB73-B021-03916EB87A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40571D6D-9872-901E-AB0B-C2005998983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BD7D4566-843B-4257-7566-2A1B4EA8859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E96FCE82-807F-CF3E-91F6-46D15780134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2D8CBD-6FA8-4206-BCB1-7AB890A12CB8}" type="slidenum">
              <a:rPr lang="uk-UA" smtClean="0"/>
              <a:t>6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8025652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858000" cy="51435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581AFA-D62B-4BED-9BA9-037CC77CE34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4972050" y="154781"/>
            <a:ext cx="1543050" cy="329088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42900" y="154781"/>
            <a:ext cx="4514850" cy="329088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581AFA-D62B-4BED-9BA9-037CC77CE34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EFA088-71D9-4569-95AE-273975E1091C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4875430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5DAB5C-1FC2-4045-932E-B7F0B2877A8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1735" y="3305175"/>
            <a:ext cx="5829300" cy="10223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41735" y="2179639"/>
            <a:ext cx="5829300" cy="11255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5DAB5C-1FC2-4045-932E-B7F0B2877A8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42900" y="1200151"/>
            <a:ext cx="302895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486150" y="1200151"/>
            <a:ext cx="302895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5DAB5C-1FC2-4045-932E-B7F0B2877A8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1150938"/>
            <a:ext cx="3030141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42900" y="1631951"/>
            <a:ext cx="3030141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3483769" y="1150938"/>
            <a:ext cx="3031331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3483769" y="1631951"/>
            <a:ext cx="3031331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5DAB5C-1FC2-4045-932E-B7F0B2877A8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5DAB5C-1FC2-4045-932E-B7F0B2877A8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5DAB5C-1FC2-4045-932E-B7F0B2877A8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Рисунок 7"/>
          <p:cNvSpPr>
            <a:spLocks noGrp="1"/>
          </p:cNvSpPr>
          <p:nvPr>
            <p:ph type="pic" sz="quarter" idx="11"/>
          </p:nvPr>
        </p:nvSpPr>
        <p:spPr>
          <a:xfrm>
            <a:off x="350658" y="627534"/>
            <a:ext cx="757011" cy="1008112"/>
          </a:xfrm>
          <a:prstGeom prst="ellipse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16" name="Рисунок 7"/>
          <p:cNvSpPr>
            <a:spLocks noGrp="1"/>
          </p:cNvSpPr>
          <p:nvPr>
            <p:ph type="pic" sz="quarter" idx="12"/>
          </p:nvPr>
        </p:nvSpPr>
        <p:spPr>
          <a:xfrm>
            <a:off x="2996952" y="627534"/>
            <a:ext cx="757011" cy="1008112"/>
          </a:xfrm>
          <a:prstGeom prst="ellipse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17" name="Рисунок 7"/>
          <p:cNvSpPr>
            <a:spLocks noGrp="1"/>
          </p:cNvSpPr>
          <p:nvPr>
            <p:ph type="pic" sz="quarter" idx="13"/>
          </p:nvPr>
        </p:nvSpPr>
        <p:spPr>
          <a:xfrm>
            <a:off x="1808820" y="2715766"/>
            <a:ext cx="757011" cy="1008112"/>
          </a:xfrm>
          <a:prstGeom prst="ellipse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18" name="Рисунок 7"/>
          <p:cNvSpPr>
            <a:spLocks noGrp="1"/>
          </p:cNvSpPr>
          <p:nvPr>
            <p:ph type="pic" sz="quarter" idx="14"/>
          </p:nvPr>
        </p:nvSpPr>
        <p:spPr>
          <a:xfrm>
            <a:off x="4671138" y="2715766"/>
            <a:ext cx="757011" cy="1008112"/>
          </a:xfrm>
          <a:prstGeom prst="ellipse">
            <a:avLst/>
          </a:prstGeom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204789"/>
            <a:ext cx="2256235" cy="8715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681287" y="204789"/>
            <a:ext cx="3833813" cy="438943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42900" y="1076325"/>
            <a:ext cx="2256235" cy="35179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5DAB5C-1FC2-4045-932E-B7F0B2877A8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44216" y="3600450"/>
            <a:ext cx="4114800" cy="425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344216" y="460375"/>
            <a:ext cx="41148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344216" y="4025900"/>
            <a:ext cx="4114800" cy="6032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5DAB5C-1FC2-4045-932E-B7F0B2877A8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5DAB5C-1FC2-4045-932E-B7F0B2877A8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4972050" y="206375"/>
            <a:ext cx="1543050" cy="4387850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42900" y="206375"/>
            <a:ext cx="4514850" cy="438785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5DAB5C-1FC2-4045-932E-B7F0B2877A8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ject Descri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Рисунок 17"/>
          <p:cNvSpPr>
            <a:spLocks noGrp="1"/>
          </p:cNvSpPr>
          <p:nvPr>
            <p:ph type="pic" sz="quarter" idx="10"/>
          </p:nvPr>
        </p:nvSpPr>
        <p:spPr>
          <a:xfrm>
            <a:off x="0" y="2379664"/>
            <a:ext cx="1743075" cy="2763837"/>
          </a:xfrm>
        </p:spPr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5160424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14350" y="1598614"/>
            <a:ext cx="5829300" cy="11017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28700" y="2914650"/>
            <a:ext cx="48006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A8ACF7-23CC-4CC6-ADC5-E6D81100EAC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A8ACF7-23CC-4CC6-ADC5-E6D81100EAC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1735" y="3305175"/>
            <a:ext cx="5829300" cy="10223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41735" y="2179639"/>
            <a:ext cx="5829300" cy="11255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A8ACF7-23CC-4CC6-ADC5-E6D81100EAC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42900" y="1200151"/>
            <a:ext cx="302895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486150" y="1200151"/>
            <a:ext cx="302895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A8ACF7-23CC-4CC6-ADC5-E6D81100EAC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1150938"/>
            <a:ext cx="3030141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42900" y="1631951"/>
            <a:ext cx="3030141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3483769" y="1150938"/>
            <a:ext cx="3031331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3483769" y="1631951"/>
            <a:ext cx="3031331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A8ACF7-23CC-4CC6-ADC5-E6D81100EAC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Рисунок 8"/>
          <p:cNvSpPr>
            <a:spLocks noGrp="1"/>
          </p:cNvSpPr>
          <p:nvPr>
            <p:ph type="pic" sz="quarter" idx="10"/>
          </p:nvPr>
        </p:nvSpPr>
        <p:spPr>
          <a:xfrm>
            <a:off x="598933" y="865633"/>
            <a:ext cx="3529583" cy="2642742"/>
          </a:xfrm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A8ACF7-23CC-4CC6-ADC5-E6D81100EAC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A8ACF7-23CC-4CC6-ADC5-E6D81100EAC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204789"/>
            <a:ext cx="2256235" cy="8715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681287" y="204789"/>
            <a:ext cx="3833813" cy="438943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42900" y="1076325"/>
            <a:ext cx="2256235" cy="35179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A8ACF7-23CC-4CC6-ADC5-E6D81100EAC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44216" y="3600450"/>
            <a:ext cx="4114800" cy="425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344216" y="460375"/>
            <a:ext cx="41148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344216" y="4025900"/>
            <a:ext cx="4114800" cy="6032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A8ACF7-23CC-4CC6-ADC5-E6D81100EAC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A8ACF7-23CC-4CC6-ADC5-E6D81100EAC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4972050" y="206375"/>
            <a:ext cx="1543050" cy="4387850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42900" y="206375"/>
            <a:ext cx="4514850" cy="438785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A8ACF7-23CC-4CC6-ADC5-E6D81100EAC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Рисунок 9"/>
          <p:cNvSpPr>
            <a:spLocks noGrp="1"/>
          </p:cNvSpPr>
          <p:nvPr>
            <p:ph type="pic" sz="quarter" idx="10"/>
          </p:nvPr>
        </p:nvSpPr>
        <p:spPr>
          <a:xfrm>
            <a:off x="5097781" y="1176529"/>
            <a:ext cx="1116092" cy="2621279"/>
          </a:xfrm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Рисунок 11"/>
          <p:cNvSpPr>
            <a:spLocks noGrp="1"/>
          </p:cNvSpPr>
          <p:nvPr>
            <p:ph type="pic" sz="quarter" idx="10"/>
          </p:nvPr>
        </p:nvSpPr>
        <p:spPr>
          <a:xfrm>
            <a:off x="242888" y="339725"/>
            <a:ext cx="1971675" cy="4413250"/>
          </a:xfrm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Рисунок 6"/>
          <p:cNvSpPr>
            <a:spLocks noGrp="1"/>
          </p:cNvSpPr>
          <p:nvPr>
            <p:ph type="pic" sz="quarter" idx="10"/>
          </p:nvPr>
        </p:nvSpPr>
        <p:spPr>
          <a:xfrm>
            <a:off x="262962" y="427732"/>
            <a:ext cx="1457995" cy="2000002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Рисунок 6"/>
          <p:cNvSpPr>
            <a:spLocks noGrp="1"/>
          </p:cNvSpPr>
          <p:nvPr>
            <p:ph type="pic" sz="quarter" idx="13"/>
          </p:nvPr>
        </p:nvSpPr>
        <p:spPr>
          <a:xfrm>
            <a:off x="5123353" y="427732"/>
            <a:ext cx="1457995" cy="2000002"/>
          </a:xfrm>
        </p:spPr>
        <p:txBody>
          <a:bodyPr/>
          <a:lstStyle/>
          <a:p>
            <a:endParaRPr lang="ru-RU"/>
          </a:p>
        </p:txBody>
      </p:sp>
      <p:sp>
        <p:nvSpPr>
          <p:cNvPr id="19" name="Рисунок 6"/>
          <p:cNvSpPr>
            <a:spLocks noGrp="1"/>
          </p:cNvSpPr>
          <p:nvPr>
            <p:ph type="pic" sz="quarter" idx="14"/>
          </p:nvPr>
        </p:nvSpPr>
        <p:spPr>
          <a:xfrm>
            <a:off x="262962" y="2643758"/>
            <a:ext cx="1457995" cy="2000002"/>
          </a:xfrm>
        </p:spPr>
        <p:txBody>
          <a:bodyPr/>
          <a:lstStyle/>
          <a:p>
            <a:endParaRPr lang="ru-RU"/>
          </a:p>
        </p:txBody>
      </p:sp>
      <p:sp>
        <p:nvSpPr>
          <p:cNvPr id="22" name="Рисунок 6"/>
          <p:cNvSpPr>
            <a:spLocks noGrp="1"/>
          </p:cNvSpPr>
          <p:nvPr>
            <p:ph type="pic" sz="quarter" idx="17"/>
          </p:nvPr>
        </p:nvSpPr>
        <p:spPr>
          <a:xfrm>
            <a:off x="5123353" y="2643758"/>
            <a:ext cx="1457995" cy="2000002"/>
          </a:xfrm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Рисунок 13"/>
          <p:cNvSpPr>
            <a:spLocks noGrp="1"/>
          </p:cNvSpPr>
          <p:nvPr>
            <p:ph type="pic" sz="quarter" idx="10"/>
          </p:nvPr>
        </p:nvSpPr>
        <p:spPr>
          <a:xfrm>
            <a:off x="781812" y="566929"/>
            <a:ext cx="2039112" cy="3352801"/>
          </a:xfrm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1" y="204787"/>
            <a:ext cx="2256235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681287" y="204789"/>
            <a:ext cx="3833813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42901" y="1076327"/>
            <a:ext cx="2256235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581AFA-D62B-4BED-9BA9-037CC77CE34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44216" y="3600450"/>
            <a:ext cx="41148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344216" y="459581"/>
            <a:ext cx="41148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344216" y="4025504"/>
            <a:ext cx="41148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581AFA-D62B-4BED-9BA9-037CC77CE34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205979"/>
            <a:ext cx="61722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1200151"/>
            <a:ext cx="61722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342900" y="4767263"/>
            <a:ext cx="16002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343150" y="4767263"/>
            <a:ext cx="21717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4914900" y="4767263"/>
            <a:ext cx="16002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581AFA-D62B-4BED-9BA9-037CC77CE349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86" r:id="rId12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206375"/>
            <a:ext cx="61722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1200151"/>
            <a:ext cx="6172200" cy="3394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342900" y="4767264"/>
            <a:ext cx="16002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343150" y="4767264"/>
            <a:ext cx="21717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4914900" y="4767264"/>
            <a:ext cx="16002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5DAB5C-1FC2-4045-932E-B7F0B2877A8A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206375"/>
            <a:ext cx="61722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1200151"/>
            <a:ext cx="6172200" cy="3394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342900" y="4767264"/>
            <a:ext cx="16002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343150" y="4767264"/>
            <a:ext cx="21717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4914900" y="4767264"/>
            <a:ext cx="16002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A8ACF7-23CC-4CC6-ADC5-E6D81100EACA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BDF3EE37-CFAD-4EEC-A37C-643D98E61C9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60000" contrast="-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21834"/>
          <a:stretch/>
        </p:blipFill>
        <p:spPr>
          <a:xfrm>
            <a:off x="-1246302" y="0"/>
            <a:ext cx="9350603" cy="5167284"/>
          </a:xfrm>
          <a:prstGeom prst="rect">
            <a:avLst/>
          </a:prstGeom>
        </p:spPr>
      </p:pic>
      <p:sp>
        <p:nvSpPr>
          <p:cNvPr id="13" name="Прямоугольник 12"/>
          <p:cNvSpPr/>
          <p:nvPr/>
        </p:nvSpPr>
        <p:spPr>
          <a:xfrm>
            <a:off x="-1143000" y="0"/>
            <a:ext cx="9144000" cy="5143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5" name="TextBox 14"/>
          <p:cNvSpPr txBox="1"/>
          <p:nvPr/>
        </p:nvSpPr>
        <p:spPr>
          <a:xfrm>
            <a:off x="278649" y="1595221"/>
            <a:ext cx="6300700" cy="32316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uk-UA" sz="6600" b="1" baseline="30000" dirty="0"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algn="ctr"/>
            <a:r>
              <a:rPr lang="ru-RU" sz="6000" b="1" baseline="30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" panose="020B0604020202020204" pitchFamily="34" charset="0"/>
                <a:cs typeface="Helvetica" panose="020B0604020202020204" pitchFamily="34" charset="0"/>
              </a:rPr>
              <a:t>ЗМІНИ ДО ПРАВИЛ ПРИЙОМУ </a:t>
            </a:r>
            <a:br>
              <a:rPr lang="ru-RU" sz="6000" b="1" baseline="30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" panose="020B0604020202020204" pitchFamily="34" charset="0"/>
                <a:cs typeface="Helvetica" panose="020B0604020202020204" pitchFamily="34" charset="0"/>
              </a:rPr>
            </a:br>
            <a:r>
              <a:rPr lang="ru-RU" sz="6000" b="1" baseline="30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" panose="020B0604020202020204" pitchFamily="34" charset="0"/>
                <a:cs typeface="Helvetica" panose="020B0604020202020204" pitchFamily="34" charset="0"/>
              </a:rPr>
              <a:t>НТУ «ХПІ»</a:t>
            </a:r>
          </a:p>
          <a:p>
            <a:pPr algn="ctr"/>
            <a:r>
              <a:rPr lang="ru-RU" sz="6000" b="1" baseline="30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" panose="020B0604020202020204" pitchFamily="34" charset="0"/>
                <a:cs typeface="Helvetica" panose="020B0604020202020204" pitchFamily="34" charset="0"/>
              </a:rPr>
              <a:t>В 2026 РОЦІ</a:t>
            </a:r>
          </a:p>
        </p:txBody>
      </p:sp>
      <p:sp>
        <p:nvSpPr>
          <p:cNvPr id="27" name="Прямоугольный треугольник 26"/>
          <p:cNvSpPr/>
          <p:nvPr/>
        </p:nvSpPr>
        <p:spPr>
          <a:xfrm>
            <a:off x="0" y="3494602"/>
            <a:ext cx="1656184" cy="1656184"/>
          </a:xfrm>
          <a:prstGeom prst="rtTriangle">
            <a:avLst/>
          </a:prstGeom>
          <a:solidFill>
            <a:srgbClr val="A11A1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6FA2A36B-FFAC-4B21-BB13-A36762F0E44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247" y="4307675"/>
            <a:ext cx="689108" cy="689108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875" name="Rectangle 3"/>
          <p:cNvSpPr>
            <a:spLocks noChangeArrowheads="1"/>
          </p:cNvSpPr>
          <p:nvPr/>
        </p:nvSpPr>
        <p:spPr bwMode="auto">
          <a:xfrm>
            <a:off x="1196752" y="1635646"/>
            <a:ext cx="4968552" cy="2205382"/>
          </a:xfrm>
          <a:prstGeom prst="rect">
            <a:avLst/>
          </a:prstGeom>
          <a:solidFill>
            <a:schemeClr val="bg1">
              <a:alpha val="48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algn="ctr">
              <a:tabLst>
                <a:tab pos="92075" algn="l"/>
              </a:tabLst>
              <a:defRPr/>
            </a:pPr>
            <a:r>
              <a:rPr lang="ru-RU" sz="3200" b="1" dirty="0">
                <a:solidFill>
                  <a:srgbClr val="A11A16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ВСТУП НА БАКАЛАВРА</a:t>
            </a:r>
          </a:p>
          <a:p>
            <a:pPr algn="ctr">
              <a:tabLst>
                <a:tab pos="92075" algn="l"/>
              </a:tabLst>
              <a:defRPr/>
            </a:pPr>
            <a:r>
              <a:rPr lang="ru-RU" sz="3200" b="1" dirty="0">
                <a:solidFill>
                  <a:srgbClr val="A11A16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ТА МАГІСТРА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351236" y="4785997"/>
            <a:ext cx="5994797" cy="323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spcBef>
                <a:spcPct val="20000"/>
              </a:spcBef>
              <a:defRPr/>
            </a:pPr>
            <a:r>
              <a:rPr lang="ru-RU" sz="1500" b="1" dirty="0">
                <a:solidFill>
                  <a:srgbClr val="FF0000"/>
                </a:solidFill>
              </a:rPr>
              <a:t>	</a:t>
            </a:r>
            <a:endParaRPr lang="ru-RU" sz="675" b="1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8F25476-6C93-4D2B-BF32-2FA60A5EA42C}"/>
              </a:ext>
            </a:extLst>
          </p:cNvPr>
          <p:cNvSpPr txBox="1"/>
          <p:nvPr/>
        </p:nvSpPr>
        <p:spPr>
          <a:xfrm>
            <a:off x="-931782" y="1435269"/>
            <a:ext cx="64007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GB" sz="7200" baseline="30000" dirty="0">
              <a:solidFill>
                <a:schemeClr val="bg1"/>
              </a:solidFill>
              <a:latin typeface="linea-basic-10"/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F8A8AD0C-7FCA-45A6-AD7D-C7240277D103}"/>
              </a:ext>
            </a:extLst>
          </p:cNvPr>
          <p:cNvSpPr/>
          <p:nvPr/>
        </p:nvSpPr>
        <p:spPr>
          <a:xfrm>
            <a:off x="1" y="0"/>
            <a:ext cx="616590" cy="5143500"/>
          </a:xfrm>
          <a:prstGeom prst="rect">
            <a:avLst/>
          </a:prstGeom>
          <a:solidFill>
            <a:srgbClr val="A11A1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 dirty="0"/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77035BE7-5FF8-4233-9A77-A2D65B32768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51" y="230196"/>
            <a:ext cx="1085849" cy="10858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12794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8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078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078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078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787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-37920" y="2895787"/>
            <a:ext cx="1128579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Аспірантура</a:t>
            </a:r>
            <a:endParaRPr lang="uk-UA" altLang="ru-RU" sz="1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AutoShape 8" descr="ÐÐ°ÑÑÐ¸Ð½ÐºÐ¸ Ð¿Ð¾ Ð·Ð°Ð¿ÑÐ¾ÑÑ PhD"/>
          <p:cNvSpPr>
            <a:spLocks noChangeAspect="1" noChangeArrowheads="1"/>
          </p:cNvSpPr>
          <p:nvPr/>
        </p:nvSpPr>
        <p:spPr bwMode="auto">
          <a:xfrm>
            <a:off x="116681" y="-108347"/>
            <a:ext cx="228600" cy="228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ru-RU" sz="1350"/>
          </a:p>
        </p:txBody>
      </p:sp>
      <p:sp>
        <p:nvSpPr>
          <p:cNvPr id="9" name="AutoShape 10" descr="ÐÐ°ÑÑÐ¸Ð½ÐºÐ¸ Ð¿Ð¾ Ð·Ð°Ð¿ÑÐ¾ÑÑ PhD"/>
          <p:cNvSpPr>
            <a:spLocks noChangeAspect="1" noChangeArrowheads="1"/>
          </p:cNvSpPr>
          <p:nvPr/>
        </p:nvSpPr>
        <p:spPr bwMode="auto">
          <a:xfrm>
            <a:off x="230981" y="5953"/>
            <a:ext cx="228600" cy="228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ru-RU" sz="1350"/>
          </a:p>
        </p:txBody>
      </p:sp>
      <p:sp>
        <p:nvSpPr>
          <p:cNvPr id="10" name="AutoShape 12" descr="ÐÐ°ÑÑÐ¸Ð½ÐºÐ¸ Ð¿Ð¾ Ð·Ð°Ð¿ÑÐ¾ÑÑ PhD"/>
          <p:cNvSpPr>
            <a:spLocks noChangeAspect="1" noChangeArrowheads="1"/>
          </p:cNvSpPr>
          <p:nvPr/>
        </p:nvSpPr>
        <p:spPr bwMode="auto">
          <a:xfrm>
            <a:off x="345281" y="120253"/>
            <a:ext cx="228600" cy="228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ru-RU" sz="1350"/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079342" y="230196"/>
            <a:ext cx="5752020" cy="4443052"/>
          </a:xfrm>
        </p:spPr>
        <p:txBody>
          <a:bodyPr anchor="t">
            <a:normAutofit/>
          </a:bodyPr>
          <a:lstStyle/>
          <a:p>
            <a:pPr marL="0" indent="0">
              <a:buNone/>
            </a:pPr>
            <a:r>
              <a:rPr lang="uk-UA" sz="1350" b="1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Додано</a:t>
            </a:r>
            <a:r>
              <a:rPr lang="uk-UA" sz="1350" dirty="0">
                <a:latin typeface="Arial" pitchFamily="34" charset="0"/>
                <a:cs typeface="Arial" pitchFamily="34" charset="0"/>
              </a:rPr>
              <a:t> :</a:t>
            </a:r>
          </a:p>
          <a:p>
            <a:pPr marL="0" indent="0" algn="ctr">
              <a:buNone/>
            </a:pPr>
            <a:endParaRPr lang="uk-UA" sz="1350" dirty="0">
              <a:latin typeface="Arial" pitchFamily="34" charset="0"/>
              <a:cs typeface="Arial" pitchFamily="34" charset="0"/>
            </a:endParaRPr>
          </a:p>
          <a:p>
            <a:pPr marL="0" indent="0" algn="just">
              <a:lnSpc>
                <a:spcPts val="1800"/>
              </a:lnSpc>
              <a:buNone/>
            </a:pPr>
            <a:r>
              <a:rPr lang="ru-RU" sz="1275" dirty="0">
                <a:latin typeface="Arial" pitchFamily="34" charset="0"/>
                <a:cs typeface="Arial" pitchFamily="34" charset="0"/>
              </a:rPr>
              <a:t>У межах </a:t>
            </a:r>
            <a:r>
              <a:rPr lang="ru-RU" sz="1275" dirty="0" err="1">
                <a:latin typeface="Arial" pitchFamily="34" charset="0"/>
                <a:cs typeface="Arial" pitchFamily="34" charset="0"/>
              </a:rPr>
              <a:t>відкритих</a:t>
            </a:r>
            <a:r>
              <a:rPr lang="ru-RU" sz="1275" dirty="0">
                <a:latin typeface="Arial" pitchFamily="34" charset="0"/>
                <a:cs typeface="Arial" pitchFamily="34" charset="0"/>
              </a:rPr>
              <a:t> та </a:t>
            </a:r>
            <a:r>
              <a:rPr lang="ru-RU" sz="1275" dirty="0" err="1">
                <a:latin typeface="Arial" pitchFamily="34" charset="0"/>
                <a:cs typeface="Arial" pitchFamily="34" charset="0"/>
              </a:rPr>
              <a:t>фіксованих</a:t>
            </a:r>
            <a:r>
              <a:rPr lang="ru-RU" sz="1275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275" dirty="0" err="1">
                <a:latin typeface="Arial" pitchFamily="34" charset="0"/>
                <a:cs typeface="Arial" pitchFamily="34" charset="0"/>
              </a:rPr>
              <a:t>конкурсних</a:t>
            </a:r>
            <a:r>
              <a:rPr lang="ru-RU" sz="1275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275" dirty="0" err="1">
                <a:latin typeface="Arial" pitchFamily="34" charset="0"/>
                <a:cs typeface="Arial" pitchFamily="34" charset="0"/>
              </a:rPr>
              <a:t>пропозицій</a:t>
            </a:r>
            <a:r>
              <a:rPr lang="ru-RU" sz="1275" dirty="0">
                <a:latin typeface="Arial" pitchFamily="34" charset="0"/>
                <a:cs typeface="Arial" pitchFamily="34" charset="0"/>
              </a:rPr>
              <a:t> заяви</a:t>
            </a:r>
          </a:p>
          <a:p>
            <a:pPr marL="0" indent="0" algn="just">
              <a:lnSpc>
                <a:spcPts val="1800"/>
              </a:lnSpc>
              <a:buNone/>
            </a:pPr>
            <a:r>
              <a:rPr lang="ru-RU" sz="1275" dirty="0" err="1">
                <a:latin typeface="Arial" pitchFamily="34" charset="0"/>
                <a:cs typeface="Arial" pitchFamily="34" charset="0"/>
              </a:rPr>
              <a:t>вступників</a:t>
            </a:r>
            <a:r>
              <a:rPr lang="ru-RU" sz="1275" dirty="0">
                <a:latin typeface="Arial" pitchFamily="34" charset="0"/>
                <a:cs typeface="Arial" pitchFamily="34" charset="0"/>
              </a:rPr>
              <a:t> з </a:t>
            </a:r>
            <a:r>
              <a:rPr lang="ru-RU" sz="1275" b="1" dirty="0" err="1">
                <a:latin typeface="Arial" pitchFamily="34" charset="0"/>
                <a:cs typeface="Arial" pitchFamily="34" charset="0"/>
              </a:rPr>
              <a:t>конкурсним</a:t>
            </a:r>
            <a:r>
              <a:rPr lang="ru-RU" sz="1275" b="1" dirty="0">
                <a:latin typeface="Arial" pitchFamily="34" charset="0"/>
                <a:cs typeface="Arial" pitchFamily="34" charset="0"/>
              </a:rPr>
              <a:t> балом, </a:t>
            </a:r>
            <a:r>
              <a:rPr lang="ru-RU" sz="1275" b="1" dirty="0" err="1">
                <a:latin typeface="Arial" pitchFamily="34" charset="0"/>
                <a:cs typeface="Arial" pitchFamily="34" charset="0"/>
              </a:rPr>
              <a:t>сформованим</a:t>
            </a:r>
            <a:r>
              <a:rPr lang="ru-RU" sz="1275" b="1" dirty="0">
                <a:latin typeface="Arial" pitchFamily="34" charset="0"/>
                <a:cs typeface="Arial" pitchFamily="34" charset="0"/>
              </a:rPr>
              <a:t> без </a:t>
            </a:r>
            <a:r>
              <a:rPr lang="ru-RU" sz="1275" b="1" dirty="0" err="1">
                <a:latin typeface="Arial" pitchFamily="34" charset="0"/>
                <a:cs typeface="Arial" pitchFamily="34" charset="0"/>
              </a:rPr>
              <a:t>використання</a:t>
            </a:r>
            <a:r>
              <a:rPr lang="ru-RU" sz="1275" b="1" dirty="0">
                <a:latin typeface="Arial" pitchFamily="34" charset="0"/>
                <a:cs typeface="Arial" pitchFamily="34" charset="0"/>
              </a:rPr>
              <a:t>/з</a:t>
            </a:r>
          </a:p>
          <a:p>
            <a:pPr marL="0" indent="0" algn="just">
              <a:lnSpc>
                <a:spcPts val="1800"/>
              </a:lnSpc>
              <a:buNone/>
            </a:pPr>
            <a:r>
              <a:rPr lang="ru-RU" sz="1275" b="1" dirty="0" err="1">
                <a:latin typeface="Arial" pitchFamily="34" charset="0"/>
                <a:cs typeface="Arial" pitchFamily="34" charset="0"/>
              </a:rPr>
              <a:t>використанням</a:t>
            </a:r>
            <a:r>
              <a:rPr lang="ru-RU" sz="1275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275" b="1" dirty="0" err="1">
                <a:latin typeface="Arial" pitchFamily="34" charset="0"/>
                <a:cs typeface="Arial" pitchFamily="34" charset="0"/>
              </a:rPr>
              <a:t>результатів</a:t>
            </a:r>
            <a:r>
              <a:rPr lang="ru-RU" sz="1275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275" b="1" dirty="0" err="1">
                <a:latin typeface="Arial" pitchFamily="34" charset="0"/>
                <a:cs typeface="Arial" pitchFamily="34" charset="0"/>
              </a:rPr>
              <a:t>оцінювання</a:t>
            </a:r>
            <a:r>
              <a:rPr lang="ru-RU" sz="1275" b="1" dirty="0">
                <a:latin typeface="Arial" pitchFamily="34" charset="0"/>
                <a:cs typeface="Arial" pitchFamily="34" charset="0"/>
              </a:rPr>
              <a:t> в </a:t>
            </a:r>
            <a:r>
              <a:rPr lang="ru-RU" sz="1275" b="1" dirty="0" err="1">
                <a:latin typeface="Arial" pitchFamily="34" charset="0"/>
                <a:cs typeface="Arial" pitchFamily="34" charset="0"/>
              </a:rPr>
              <a:t>закладі</a:t>
            </a:r>
            <a:r>
              <a:rPr lang="ru-RU" sz="1275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275" b="1" dirty="0" err="1">
                <a:latin typeface="Arial" pitchFamily="34" charset="0"/>
                <a:cs typeface="Arial" pitchFamily="34" charset="0"/>
              </a:rPr>
              <a:t>вищої</a:t>
            </a:r>
            <a:r>
              <a:rPr lang="ru-RU" sz="1275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275" b="1" dirty="0" err="1">
                <a:latin typeface="Arial" pitchFamily="34" charset="0"/>
                <a:cs typeface="Arial" pitchFamily="34" charset="0"/>
              </a:rPr>
              <a:t>освіти</a:t>
            </a:r>
            <a:r>
              <a:rPr lang="ru-RU" sz="1275" dirty="0">
                <a:latin typeface="Arial" pitchFamily="34" charset="0"/>
                <a:cs typeface="Arial" pitchFamily="34" charset="0"/>
              </a:rPr>
              <a:t>, в</a:t>
            </a:r>
          </a:p>
          <a:p>
            <a:pPr marL="0" indent="0" algn="just">
              <a:lnSpc>
                <a:spcPts val="1800"/>
              </a:lnSpc>
              <a:buNone/>
            </a:pPr>
            <a:r>
              <a:rPr lang="ru-RU" sz="1275" dirty="0" err="1">
                <a:latin typeface="Arial" pitchFamily="34" charset="0"/>
                <a:cs typeface="Arial" pitchFamily="34" charset="0"/>
              </a:rPr>
              <a:t>алгоритмі</a:t>
            </a:r>
            <a:r>
              <a:rPr lang="ru-RU" sz="1275" dirty="0">
                <a:latin typeface="Arial" pitchFamily="34" charset="0"/>
                <a:cs typeface="Arial" pitchFamily="34" charset="0"/>
              </a:rPr>
              <a:t> адресного </a:t>
            </a:r>
            <a:r>
              <a:rPr lang="ru-RU" sz="1275" dirty="0" err="1">
                <a:latin typeface="Arial" pitchFamily="34" charset="0"/>
                <a:cs typeface="Arial" pitchFamily="34" charset="0"/>
              </a:rPr>
              <a:t>розміщення</a:t>
            </a:r>
            <a:r>
              <a:rPr lang="ru-RU" sz="1275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275" b="1" dirty="0" err="1">
                <a:latin typeface="Arial" pitchFamily="34" charset="0"/>
                <a:cs typeface="Arial" pitchFamily="34" charset="0"/>
              </a:rPr>
              <a:t>розглядаються</a:t>
            </a:r>
            <a:r>
              <a:rPr lang="ru-RU" sz="1275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275" b="1" dirty="0" err="1">
                <a:latin typeface="Arial" pitchFamily="34" charset="0"/>
                <a:cs typeface="Arial" pitchFamily="34" charset="0"/>
              </a:rPr>
              <a:t>окремо</a:t>
            </a:r>
            <a:r>
              <a:rPr lang="ru-RU" sz="1275" dirty="0">
                <a:latin typeface="Arial" pitchFamily="34" charset="0"/>
                <a:cs typeface="Arial" pitchFamily="34" charset="0"/>
              </a:rPr>
              <a:t>.</a:t>
            </a:r>
          </a:p>
          <a:p>
            <a:pPr marL="0" indent="0" algn="just">
              <a:lnSpc>
                <a:spcPts val="1800"/>
              </a:lnSpc>
              <a:buNone/>
            </a:pPr>
            <a:endParaRPr lang="ru-RU" sz="1275" dirty="0">
              <a:latin typeface="Arial" pitchFamily="34" charset="0"/>
              <a:cs typeface="Arial" pitchFamily="34" charset="0"/>
            </a:endParaRPr>
          </a:p>
          <a:p>
            <a:pPr marL="0" indent="0" algn="just">
              <a:lnSpc>
                <a:spcPts val="1800"/>
              </a:lnSpc>
              <a:buNone/>
            </a:pPr>
            <a:r>
              <a:rPr lang="ru-RU" sz="1275" dirty="0" err="1">
                <a:latin typeface="Arial" pitchFamily="34" charset="0"/>
                <a:cs typeface="Arial" pitchFamily="34" charset="0"/>
              </a:rPr>
              <a:t>Оцінювання</a:t>
            </a:r>
            <a:r>
              <a:rPr lang="ru-RU" sz="1275" dirty="0">
                <a:latin typeface="Arial" pitchFamily="34" charset="0"/>
                <a:cs typeface="Arial" pitchFamily="34" charset="0"/>
              </a:rPr>
              <a:t> в </a:t>
            </a:r>
            <a:r>
              <a:rPr lang="ru-RU" sz="1275" dirty="0" err="1">
                <a:latin typeface="Arial" pitchFamily="34" charset="0"/>
                <a:cs typeface="Arial" pitchFamily="34" charset="0"/>
              </a:rPr>
              <a:t>закладі</a:t>
            </a:r>
            <a:r>
              <a:rPr lang="ru-RU" sz="1275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275" dirty="0" err="1">
                <a:latin typeface="Arial" pitchFamily="34" charset="0"/>
                <a:cs typeface="Arial" pitchFamily="34" charset="0"/>
              </a:rPr>
              <a:t>вищої</a:t>
            </a:r>
            <a:r>
              <a:rPr lang="ru-RU" sz="1275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275" dirty="0" err="1">
                <a:latin typeface="Arial" pitchFamily="34" charset="0"/>
                <a:cs typeface="Arial" pitchFamily="34" charset="0"/>
              </a:rPr>
              <a:t>освіти</a:t>
            </a:r>
            <a:r>
              <a:rPr lang="ru-RU" sz="1275" dirty="0">
                <a:latin typeface="Arial" pitchFamily="34" charset="0"/>
                <a:cs typeface="Arial" pitchFamily="34" charset="0"/>
              </a:rPr>
              <a:t> проводиться в очному </a:t>
            </a:r>
            <a:r>
              <a:rPr lang="ru-RU" sz="1275" dirty="0" err="1">
                <a:latin typeface="Arial" pitchFamily="34" charset="0"/>
                <a:cs typeface="Arial" pitchFamily="34" charset="0"/>
              </a:rPr>
              <a:t>форматі</a:t>
            </a:r>
            <a:r>
              <a:rPr lang="ru-RU" sz="1275" dirty="0">
                <a:latin typeface="Arial" pitchFamily="34" charset="0"/>
                <a:cs typeface="Arial" pitchFamily="34" charset="0"/>
              </a:rPr>
              <a:t>,</a:t>
            </a:r>
          </a:p>
          <a:p>
            <a:pPr marL="0" indent="0" algn="just">
              <a:lnSpc>
                <a:spcPts val="1800"/>
              </a:lnSpc>
              <a:buNone/>
            </a:pPr>
            <a:r>
              <a:rPr lang="ru-RU" sz="1275" dirty="0" err="1">
                <a:latin typeface="Arial" pitchFamily="34" charset="0"/>
                <a:cs typeface="Arial" pitchFamily="34" charset="0"/>
              </a:rPr>
              <a:t>використання</a:t>
            </a:r>
            <a:r>
              <a:rPr lang="ru-RU" sz="1275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275" dirty="0" err="1">
                <a:latin typeface="Arial" pitchFamily="34" charset="0"/>
                <a:cs typeface="Arial" pitchFamily="34" charset="0"/>
              </a:rPr>
              <a:t>дистанційного</a:t>
            </a:r>
            <a:r>
              <a:rPr lang="ru-RU" sz="1275" dirty="0">
                <a:latin typeface="Arial" pitchFamily="34" charset="0"/>
                <a:cs typeface="Arial" pitchFamily="34" charset="0"/>
              </a:rPr>
              <a:t> формату </a:t>
            </a:r>
            <a:r>
              <a:rPr lang="ru-RU" sz="1275" dirty="0" err="1">
                <a:latin typeface="Arial" pitchFamily="34" charset="0"/>
                <a:cs typeface="Arial" pitchFamily="34" charset="0"/>
              </a:rPr>
              <a:t>допускається</a:t>
            </a:r>
            <a:r>
              <a:rPr lang="ru-RU" sz="1275" dirty="0">
                <a:latin typeface="Arial" pitchFamily="34" charset="0"/>
                <a:cs typeface="Arial" pitchFamily="34" charset="0"/>
              </a:rPr>
              <a:t> за </a:t>
            </a:r>
            <a:r>
              <a:rPr lang="ru-RU" sz="1275" dirty="0" err="1">
                <a:latin typeface="Arial" pitchFamily="34" charset="0"/>
                <a:cs typeface="Arial" pitchFamily="34" charset="0"/>
              </a:rPr>
              <a:t>рішенням</a:t>
            </a:r>
            <a:endParaRPr lang="ru-RU" sz="1275" dirty="0">
              <a:latin typeface="Arial" pitchFamily="34" charset="0"/>
              <a:cs typeface="Arial" pitchFamily="34" charset="0"/>
            </a:endParaRPr>
          </a:p>
          <a:p>
            <a:pPr marL="0" indent="0" algn="just">
              <a:lnSpc>
                <a:spcPts val="1800"/>
              </a:lnSpc>
              <a:buNone/>
            </a:pPr>
            <a:r>
              <a:rPr lang="ru-RU" sz="1275" dirty="0" err="1">
                <a:latin typeface="Arial" pitchFamily="34" charset="0"/>
                <a:cs typeface="Arial" pitchFamily="34" charset="0"/>
              </a:rPr>
              <a:t>приймальної</a:t>
            </a:r>
            <a:r>
              <a:rPr lang="ru-RU" sz="1275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275" dirty="0" err="1">
                <a:latin typeface="Arial" pitchFamily="34" charset="0"/>
                <a:cs typeface="Arial" pitchFamily="34" charset="0"/>
              </a:rPr>
              <a:t>комісії</a:t>
            </a:r>
            <a:r>
              <a:rPr lang="ru-RU" sz="1275" dirty="0">
                <a:latin typeface="Arial" pitchFamily="34" charset="0"/>
                <a:cs typeface="Arial" pitchFamily="34" charset="0"/>
              </a:rPr>
              <a:t> для </a:t>
            </a:r>
            <a:r>
              <a:rPr lang="ru-RU" sz="1275" dirty="0" err="1">
                <a:latin typeface="Arial" pitchFamily="34" charset="0"/>
                <a:cs typeface="Arial" pitchFamily="34" charset="0"/>
              </a:rPr>
              <a:t>вступників</a:t>
            </a:r>
            <a:r>
              <a:rPr lang="ru-RU" sz="1275" dirty="0">
                <a:latin typeface="Arial" pitchFamily="34" charset="0"/>
                <a:cs typeface="Arial" pitchFamily="34" charset="0"/>
              </a:rPr>
              <a:t>, </a:t>
            </a:r>
            <a:r>
              <a:rPr lang="ru-RU" sz="1275" dirty="0" err="1">
                <a:latin typeface="Arial" pitchFamily="34" charset="0"/>
                <a:cs typeface="Arial" pitchFamily="34" charset="0"/>
              </a:rPr>
              <a:t>які</a:t>
            </a:r>
            <a:r>
              <a:rPr lang="ru-RU" sz="1275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275" dirty="0" err="1">
                <a:latin typeface="Arial" pitchFamily="34" charset="0"/>
                <a:cs typeface="Arial" pitchFamily="34" charset="0"/>
              </a:rPr>
              <a:t>перебувають</a:t>
            </a:r>
            <a:r>
              <a:rPr lang="ru-RU" sz="1275" dirty="0">
                <a:latin typeface="Arial" pitchFamily="34" charset="0"/>
                <a:cs typeface="Arial" pitchFamily="34" charset="0"/>
              </a:rPr>
              <a:t> на </a:t>
            </a:r>
            <a:r>
              <a:rPr lang="ru-RU" sz="1275" dirty="0" err="1">
                <a:latin typeface="Arial" pitchFamily="34" charset="0"/>
                <a:cs typeface="Arial" pitchFamily="34" charset="0"/>
              </a:rPr>
              <a:t>тимчасово</a:t>
            </a:r>
            <a:endParaRPr lang="ru-RU" sz="1275" dirty="0">
              <a:latin typeface="Arial" pitchFamily="34" charset="0"/>
              <a:cs typeface="Arial" pitchFamily="34" charset="0"/>
            </a:endParaRPr>
          </a:p>
          <a:p>
            <a:pPr marL="0" indent="0" algn="just">
              <a:lnSpc>
                <a:spcPts val="1800"/>
              </a:lnSpc>
              <a:buNone/>
            </a:pPr>
            <a:r>
              <a:rPr lang="ru-RU" sz="1275" dirty="0" err="1">
                <a:latin typeface="Arial" pitchFamily="34" charset="0"/>
                <a:cs typeface="Arial" pitchFamily="34" charset="0"/>
              </a:rPr>
              <a:t>окупованій</a:t>
            </a:r>
            <a:r>
              <a:rPr lang="ru-RU" sz="1275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275" dirty="0" err="1">
                <a:latin typeface="Arial" pitchFamily="34" charset="0"/>
                <a:cs typeface="Arial" pitchFamily="34" charset="0"/>
              </a:rPr>
              <a:t>території</a:t>
            </a:r>
            <a:r>
              <a:rPr lang="ru-RU" sz="1275" dirty="0">
                <a:latin typeface="Arial" pitchFamily="34" charset="0"/>
                <a:cs typeface="Arial" pitchFamily="34" charset="0"/>
              </a:rPr>
              <a:t>, та/</a:t>
            </a:r>
            <a:r>
              <a:rPr lang="ru-RU" sz="1275" dirty="0" err="1">
                <a:latin typeface="Arial" pitchFamily="34" charset="0"/>
                <a:cs typeface="Arial" pitchFamily="34" charset="0"/>
              </a:rPr>
              <a:t>або</a:t>
            </a:r>
            <a:r>
              <a:rPr lang="ru-RU" sz="1275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275" dirty="0" err="1">
                <a:latin typeface="Arial" pitchFamily="34" charset="0"/>
                <a:cs typeface="Arial" pitchFamily="34" charset="0"/>
              </a:rPr>
              <a:t>складали</a:t>
            </a:r>
            <a:r>
              <a:rPr lang="ru-RU" sz="1275" dirty="0">
                <a:latin typeface="Arial" pitchFamily="34" charset="0"/>
                <a:cs typeface="Arial" pitchFamily="34" charset="0"/>
              </a:rPr>
              <a:t> НМТ </a:t>
            </a:r>
            <a:r>
              <a:rPr lang="ru-RU" sz="1275" b="1" dirty="0">
                <a:latin typeface="Arial" pitchFamily="34" charset="0"/>
                <a:cs typeface="Arial" pitchFamily="34" charset="0"/>
              </a:rPr>
              <a:t>та/</a:t>
            </a:r>
            <a:r>
              <a:rPr lang="ru-RU" sz="1275" b="1" dirty="0" err="1">
                <a:latin typeface="Arial" pitchFamily="34" charset="0"/>
                <a:cs typeface="Arial" pitchFamily="34" charset="0"/>
              </a:rPr>
              <a:t>або</a:t>
            </a:r>
            <a:r>
              <a:rPr lang="ru-RU" sz="1275" b="1" dirty="0">
                <a:latin typeface="Arial" pitchFamily="34" charset="0"/>
                <a:cs typeface="Arial" pitchFamily="34" charset="0"/>
              </a:rPr>
              <a:t> ЄВІ </a:t>
            </a:r>
            <a:r>
              <a:rPr lang="ru-RU" sz="1275" dirty="0">
                <a:latin typeface="Arial" pitchFamily="34" charset="0"/>
                <a:cs typeface="Arial" pitchFamily="34" charset="0"/>
              </a:rPr>
              <a:t>в поточному </a:t>
            </a:r>
            <a:r>
              <a:rPr lang="ru-RU" sz="1275" dirty="0" err="1">
                <a:latin typeface="Arial" pitchFamily="34" charset="0"/>
                <a:cs typeface="Arial" pitchFamily="34" charset="0"/>
              </a:rPr>
              <a:t>році</a:t>
            </a:r>
            <a:r>
              <a:rPr lang="ru-RU" sz="1275" dirty="0">
                <a:latin typeface="Arial" pitchFamily="34" charset="0"/>
                <a:cs typeface="Arial" pitchFamily="34" charset="0"/>
              </a:rPr>
              <a:t> за кордоном </a:t>
            </a:r>
            <a:r>
              <a:rPr lang="ru-RU" sz="1275" b="1" dirty="0">
                <a:latin typeface="Arial" pitchFamily="34" charset="0"/>
                <a:cs typeface="Arial" pitchFamily="34" charset="0"/>
              </a:rPr>
              <a:t>та/</a:t>
            </a:r>
            <a:r>
              <a:rPr lang="ru-RU" sz="1275" b="1" dirty="0" err="1">
                <a:latin typeface="Arial" pitchFamily="34" charset="0"/>
                <a:cs typeface="Arial" pitchFamily="34" charset="0"/>
              </a:rPr>
              <a:t>або</a:t>
            </a:r>
            <a:r>
              <a:rPr lang="ru-RU" sz="1275" b="1" dirty="0">
                <a:latin typeface="Arial" pitchFamily="34" charset="0"/>
                <a:cs typeface="Arial" pitchFamily="34" charset="0"/>
              </a:rPr>
              <a:t> на </a:t>
            </a:r>
            <a:r>
              <a:rPr lang="ru-RU" sz="1275" b="1" dirty="0" err="1">
                <a:latin typeface="Arial" pitchFamily="34" charset="0"/>
                <a:cs typeface="Arial" pitchFamily="34" charset="0"/>
              </a:rPr>
              <a:t>території</a:t>
            </a:r>
            <a:r>
              <a:rPr lang="ru-RU" sz="1275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275" b="1" dirty="0" err="1">
                <a:latin typeface="Arial" pitchFamily="34" charset="0"/>
                <a:cs typeface="Arial" pitchFamily="34" charset="0"/>
              </a:rPr>
              <a:t>активних</a:t>
            </a:r>
            <a:r>
              <a:rPr lang="ru-RU" sz="1275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275" b="1" dirty="0" err="1">
                <a:latin typeface="Arial" pitchFamily="34" charset="0"/>
                <a:cs typeface="Arial" pitchFamily="34" charset="0"/>
              </a:rPr>
              <a:t>бойових</a:t>
            </a:r>
            <a:r>
              <a:rPr lang="ru-RU" sz="1275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275" b="1" dirty="0" err="1">
                <a:latin typeface="Arial" pitchFamily="34" charset="0"/>
                <a:cs typeface="Arial" pitchFamily="34" charset="0"/>
              </a:rPr>
              <a:t>дій</a:t>
            </a:r>
            <a:r>
              <a:rPr lang="ru-RU" sz="1275" b="1" dirty="0">
                <a:latin typeface="Arial" pitchFamily="34" charset="0"/>
                <a:cs typeface="Arial" pitchFamily="34" charset="0"/>
              </a:rPr>
              <a:t> та/</a:t>
            </a:r>
            <a:r>
              <a:rPr lang="ru-RU" sz="1275" b="1" dirty="0" err="1">
                <a:latin typeface="Arial" pitchFamily="34" charset="0"/>
                <a:cs typeface="Arial" pitchFamily="34" charset="0"/>
              </a:rPr>
              <a:t>або</a:t>
            </a:r>
            <a:r>
              <a:rPr lang="ru-RU" sz="1275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275" b="1" dirty="0" err="1">
                <a:latin typeface="Arial" pitchFamily="34" charset="0"/>
                <a:cs typeface="Arial" pitchFamily="34" charset="0"/>
              </a:rPr>
              <a:t>території</a:t>
            </a:r>
            <a:r>
              <a:rPr lang="ru-RU" sz="1275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275" b="1" dirty="0" err="1">
                <a:latin typeface="Arial" pitchFamily="34" charset="0"/>
                <a:cs typeface="Arial" pitchFamily="34" charset="0"/>
              </a:rPr>
              <a:t>можливих</a:t>
            </a:r>
            <a:r>
              <a:rPr lang="ru-RU" sz="1275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275" b="1" dirty="0" err="1">
                <a:latin typeface="Arial" pitchFamily="34" charset="0"/>
                <a:cs typeface="Arial" pitchFamily="34" charset="0"/>
              </a:rPr>
              <a:t>бойових</a:t>
            </a:r>
            <a:r>
              <a:rPr lang="ru-RU" sz="1275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275" b="1" dirty="0" err="1">
                <a:latin typeface="Arial" pitchFamily="34" charset="0"/>
                <a:cs typeface="Arial" pitchFamily="34" charset="0"/>
              </a:rPr>
              <a:t>дій</a:t>
            </a:r>
            <a:r>
              <a:rPr lang="ru-RU" sz="1275" b="1" dirty="0">
                <a:latin typeface="Arial" pitchFamily="34" charset="0"/>
                <a:cs typeface="Arial" pitchFamily="34" charset="0"/>
              </a:rPr>
              <a:t> ...</a:t>
            </a:r>
          </a:p>
          <a:p>
            <a:pPr marL="0" indent="0" algn="just">
              <a:lnSpc>
                <a:spcPts val="1800"/>
              </a:lnSpc>
              <a:buNone/>
            </a:pPr>
            <a:endParaRPr lang="ru-RU" sz="1275" dirty="0">
              <a:latin typeface="Arial" pitchFamily="34" charset="0"/>
              <a:cs typeface="Arial" pitchFamily="34" charset="0"/>
            </a:endParaRPr>
          </a:p>
          <a:p>
            <a:pPr marL="0" indent="0" algn="just">
              <a:lnSpc>
                <a:spcPts val="1800"/>
              </a:lnSpc>
              <a:buNone/>
            </a:pPr>
            <a:endParaRPr lang="ru-RU" sz="1275" dirty="0"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endParaRPr lang="ru-RU" sz="1200" dirty="0"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endParaRPr lang="ru-RU" sz="1200" dirty="0">
              <a:cs typeface="Arial" pitchFamily="34" charset="0"/>
            </a:endParaRP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4C6FE3B0-1C34-492C-A322-859CDB08723E}"/>
              </a:ext>
            </a:extLst>
          </p:cNvPr>
          <p:cNvSpPr/>
          <p:nvPr/>
        </p:nvSpPr>
        <p:spPr>
          <a:xfrm>
            <a:off x="1" y="0"/>
            <a:ext cx="616590" cy="5143500"/>
          </a:xfrm>
          <a:prstGeom prst="rect">
            <a:avLst/>
          </a:prstGeom>
          <a:solidFill>
            <a:srgbClr val="A11A1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 dirty="0"/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D931DB12-7E4D-451B-B55D-54CDC0A8743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51" y="230196"/>
            <a:ext cx="1085849" cy="10858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45122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-37920" y="2895787"/>
            <a:ext cx="1128579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Аспірантура</a:t>
            </a:r>
            <a:endParaRPr lang="uk-UA" altLang="ru-RU" sz="1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AutoShape 8" descr="ÐÐ°ÑÑÐ¸Ð½ÐºÐ¸ Ð¿Ð¾ Ð·Ð°Ð¿ÑÐ¾ÑÑ PhD"/>
          <p:cNvSpPr>
            <a:spLocks noChangeAspect="1" noChangeArrowheads="1"/>
          </p:cNvSpPr>
          <p:nvPr/>
        </p:nvSpPr>
        <p:spPr bwMode="auto">
          <a:xfrm>
            <a:off x="116681" y="-108347"/>
            <a:ext cx="228600" cy="228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ru-RU" sz="1350"/>
          </a:p>
        </p:txBody>
      </p:sp>
      <p:sp>
        <p:nvSpPr>
          <p:cNvPr id="9" name="AutoShape 10" descr="ÐÐ°ÑÑÐ¸Ð½ÐºÐ¸ Ð¿Ð¾ Ð·Ð°Ð¿ÑÐ¾ÑÑ PhD"/>
          <p:cNvSpPr>
            <a:spLocks noChangeAspect="1" noChangeArrowheads="1"/>
          </p:cNvSpPr>
          <p:nvPr/>
        </p:nvSpPr>
        <p:spPr bwMode="auto">
          <a:xfrm>
            <a:off x="230981" y="5953"/>
            <a:ext cx="228600" cy="228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ru-RU" sz="1350"/>
          </a:p>
        </p:txBody>
      </p:sp>
      <p:sp>
        <p:nvSpPr>
          <p:cNvPr id="10" name="AutoShape 12" descr="ÐÐ°ÑÑÐ¸Ð½ÐºÐ¸ Ð¿Ð¾ Ð·Ð°Ð¿ÑÐ¾ÑÑ PhD"/>
          <p:cNvSpPr>
            <a:spLocks noChangeAspect="1" noChangeArrowheads="1"/>
          </p:cNvSpPr>
          <p:nvPr/>
        </p:nvSpPr>
        <p:spPr bwMode="auto">
          <a:xfrm>
            <a:off x="345281" y="120253"/>
            <a:ext cx="228600" cy="228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ru-RU" sz="1350"/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079342" y="230196"/>
            <a:ext cx="5752020" cy="4443052"/>
          </a:xfrm>
        </p:spPr>
        <p:txBody>
          <a:bodyPr anchor="t">
            <a:normAutofit/>
          </a:bodyPr>
          <a:lstStyle/>
          <a:p>
            <a:pPr marL="0" indent="0">
              <a:buNone/>
            </a:pPr>
            <a:r>
              <a:rPr lang="uk-UA" sz="1350" b="1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Додано</a:t>
            </a:r>
            <a:r>
              <a:rPr lang="uk-UA" sz="1350" dirty="0">
                <a:latin typeface="Arial" pitchFamily="34" charset="0"/>
                <a:cs typeface="Arial" pitchFamily="34" charset="0"/>
              </a:rPr>
              <a:t> :</a:t>
            </a:r>
          </a:p>
          <a:p>
            <a:pPr marL="0" indent="0" algn="ctr">
              <a:lnSpc>
                <a:spcPts val="1800"/>
              </a:lnSpc>
              <a:buNone/>
            </a:pPr>
            <a:endParaRPr lang="ru-RU" sz="1275" dirty="0">
              <a:latin typeface="Arial" pitchFamily="34" charset="0"/>
              <a:cs typeface="Arial" pitchFamily="34" charset="0"/>
            </a:endParaRPr>
          </a:p>
          <a:p>
            <a:pPr marL="0" indent="0" algn="just">
              <a:lnSpc>
                <a:spcPts val="1800"/>
              </a:lnSpc>
              <a:buNone/>
            </a:pPr>
            <a:r>
              <a:rPr lang="ru-RU" sz="1275" dirty="0" err="1">
                <a:latin typeface="Arial" pitchFamily="34" charset="0"/>
                <a:cs typeface="Arial" pitchFamily="34" charset="0"/>
              </a:rPr>
              <a:t>Оцінювання</a:t>
            </a:r>
            <a:r>
              <a:rPr lang="ru-RU" sz="1275" dirty="0">
                <a:latin typeface="Arial" pitchFamily="34" charset="0"/>
                <a:cs typeface="Arial" pitchFamily="34" charset="0"/>
              </a:rPr>
              <a:t> в </a:t>
            </a:r>
            <a:r>
              <a:rPr lang="ru-RU" sz="1275" dirty="0" err="1">
                <a:latin typeface="Arial" pitchFamily="34" charset="0"/>
                <a:cs typeface="Arial" pitchFamily="34" charset="0"/>
              </a:rPr>
              <a:t>закладі</a:t>
            </a:r>
            <a:r>
              <a:rPr lang="ru-RU" sz="1275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275" dirty="0" err="1">
                <a:latin typeface="Arial" pitchFamily="34" charset="0"/>
                <a:cs typeface="Arial" pitchFamily="34" charset="0"/>
              </a:rPr>
              <a:t>вищої</a:t>
            </a:r>
            <a:r>
              <a:rPr lang="ru-RU" sz="1275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275" dirty="0" err="1">
                <a:latin typeface="Arial" pitchFamily="34" charset="0"/>
                <a:cs typeface="Arial" pitchFamily="34" charset="0"/>
              </a:rPr>
              <a:t>освіти</a:t>
            </a:r>
            <a:r>
              <a:rPr lang="ru-RU" sz="1275" dirty="0">
                <a:latin typeface="Arial" pitchFamily="34" charset="0"/>
                <a:cs typeface="Arial" pitchFamily="34" charset="0"/>
              </a:rPr>
              <a:t> у </a:t>
            </a:r>
            <a:r>
              <a:rPr lang="ru-RU" sz="1275" dirty="0" err="1">
                <a:latin typeface="Arial" pitchFamily="34" charset="0"/>
                <a:cs typeface="Arial" pitchFamily="34" charset="0"/>
              </a:rPr>
              <a:t>формі</a:t>
            </a:r>
            <a:r>
              <a:rPr lang="ru-RU" sz="1275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275" b="1" dirty="0" err="1">
                <a:latin typeface="Arial" pitchFamily="34" charset="0"/>
                <a:cs typeface="Arial" pitchFamily="34" charset="0"/>
              </a:rPr>
              <a:t>фахового</a:t>
            </a:r>
            <a:r>
              <a:rPr lang="ru-RU" sz="1275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275" b="1" dirty="0" err="1">
                <a:latin typeface="Arial" pitchFamily="34" charset="0"/>
                <a:cs typeface="Arial" pitchFamily="34" charset="0"/>
              </a:rPr>
              <a:t>іспиту</a:t>
            </a:r>
            <a:r>
              <a:rPr lang="ru-RU" sz="1275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275" dirty="0">
                <a:latin typeface="Arial" pitchFamily="34" charset="0"/>
                <a:cs typeface="Arial" pitchFamily="34" charset="0"/>
              </a:rPr>
              <a:t>(</a:t>
            </a:r>
            <a:r>
              <a:rPr lang="ru-RU" sz="1275" dirty="0" err="1">
                <a:latin typeface="Arial" pitchFamily="34" charset="0"/>
                <a:cs typeface="Arial" pitchFamily="34" charset="0"/>
              </a:rPr>
              <a:t>крім</a:t>
            </a:r>
            <a:endParaRPr lang="ru-RU" sz="1275" dirty="0">
              <a:latin typeface="Arial" pitchFamily="34" charset="0"/>
              <a:cs typeface="Arial" pitchFamily="34" charset="0"/>
            </a:endParaRPr>
          </a:p>
          <a:p>
            <a:pPr marL="0" indent="0" algn="just">
              <a:lnSpc>
                <a:spcPts val="1800"/>
              </a:lnSpc>
              <a:buNone/>
            </a:pPr>
            <a:r>
              <a:rPr lang="ru-RU" sz="1275" dirty="0" err="1">
                <a:latin typeface="Arial" pitchFamily="34" charset="0"/>
                <a:cs typeface="Arial" pitchFamily="34" charset="0"/>
              </a:rPr>
              <a:t>фахового</a:t>
            </a:r>
            <a:r>
              <a:rPr lang="ru-RU" sz="1275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275" dirty="0" err="1">
                <a:latin typeface="Arial" pitchFamily="34" charset="0"/>
                <a:cs typeface="Arial" pitchFamily="34" charset="0"/>
              </a:rPr>
              <a:t>іспиту</a:t>
            </a:r>
            <a:r>
              <a:rPr lang="ru-RU" sz="1275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275" dirty="0" err="1">
                <a:latin typeface="Arial" pitchFamily="34" charset="0"/>
                <a:cs typeface="Arial" pitchFamily="34" charset="0"/>
              </a:rPr>
              <a:t>замість</a:t>
            </a:r>
            <a:r>
              <a:rPr lang="ru-RU" sz="1275" dirty="0">
                <a:latin typeface="Arial" pitchFamily="34" charset="0"/>
                <a:cs typeface="Arial" pitchFamily="34" charset="0"/>
              </a:rPr>
              <a:t> ЄФВВ), </a:t>
            </a:r>
            <a:r>
              <a:rPr lang="ru-RU" sz="1275" dirty="0" err="1">
                <a:latin typeface="Arial" pitchFamily="34" charset="0"/>
                <a:cs typeface="Arial" pitchFamily="34" charset="0"/>
              </a:rPr>
              <a:t>фахового</a:t>
            </a:r>
            <a:r>
              <a:rPr lang="ru-RU" sz="1275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275" dirty="0" err="1">
                <a:latin typeface="Arial" pitchFamily="34" charset="0"/>
                <a:cs typeface="Arial" pitchFamily="34" charset="0"/>
              </a:rPr>
              <a:t>заліку</a:t>
            </a:r>
            <a:r>
              <a:rPr lang="ru-RU" sz="1275" dirty="0">
                <a:latin typeface="Arial" pitchFamily="34" charset="0"/>
                <a:cs typeface="Arial" pitchFamily="34" charset="0"/>
              </a:rPr>
              <a:t>, </a:t>
            </a:r>
            <a:r>
              <a:rPr lang="ru-RU" sz="1275" dirty="0" err="1">
                <a:latin typeface="Arial" pitchFamily="34" charset="0"/>
                <a:cs typeface="Arial" pitchFamily="34" charset="0"/>
              </a:rPr>
              <a:t>вступного</a:t>
            </a:r>
            <a:r>
              <a:rPr lang="ru-RU" sz="1275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275" dirty="0" err="1">
                <a:latin typeface="Arial" pitchFamily="34" charset="0"/>
                <a:cs typeface="Arial" pitchFamily="34" charset="0"/>
              </a:rPr>
              <a:t>іспиту</a:t>
            </a:r>
            <a:r>
              <a:rPr lang="ru-RU" sz="1275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275" dirty="0" err="1">
                <a:latin typeface="Arial" pitchFamily="34" charset="0"/>
                <a:cs typeface="Arial" pitchFamily="34" charset="0"/>
              </a:rPr>
              <a:t>із</a:t>
            </a:r>
            <a:endParaRPr lang="ru-RU" sz="1275" dirty="0">
              <a:latin typeface="Arial" pitchFamily="34" charset="0"/>
              <a:cs typeface="Arial" pitchFamily="34" charset="0"/>
            </a:endParaRPr>
          </a:p>
          <a:p>
            <a:pPr marL="0" indent="0" algn="just">
              <a:lnSpc>
                <a:spcPts val="1800"/>
              </a:lnSpc>
              <a:buNone/>
            </a:pPr>
            <a:r>
              <a:rPr lang="ru-RU" sz="1275" dirty="0" err="1">
                <a:latin typeface="Arial" pitchFamily="34" charset="0"/>
                <a:cs typeface="Arial" pitchFamily="34" charset="0"/>
              </a:rPr>
              <a:t>спеціальності</a:t>
            </a:r>
            <a:r>
              <a:rPr lang="ru-RU" sz="1275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275" dirty="0" err="1">
                <a:latin typeface="Arial" pitchFamily="34" charset="0"/>
                <a:cs typeface="Arial" pitchFamily="34" charset="0"/>
              </a:rPr>
              <a:t>або</a:t>
            </a:r>
            <a:r>
              <a:rPr lang="ru-RU" sz="1275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275" dirty="0" err="1">
                <a:latin typeface="Arial" pitchFamily="34" charset="0"/>
                <a:cs typeface="Arial" pitchFamily="34" charset="0"/>
              </a:rPr>
              <a:t>спеціальностей</a:t>
            </a:r>
            <a:r>
              <a:rPr lang="ru-RU" sz="1275" dirty="0">
                <a:latin typeface="Arial" pitchFamily="34" charset="0"/>
                <a:cs typeface="Arial" pitchFamily="34" charset="0"/>
              </a:rPr>
              <a:t> для </a:t>
            </a:r>
            <a:r>
              <a:rPr lang="ru-RU" sz="1275" dirty="0" err="1">
                <a:latin typeface="Arial" pitchFamily="34" charset="0"/>
                <a:cs typeface="Arial" pitchFamily="34" charset="0"/>
              </a:rPr>
              <a:t>міждисциплінарної</a:t>
            </a:r>
            <a:r>
              <a:rPr lang="ru-RU" sz="1275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275" dirty="0" err="1">
                <a:latin typeface="Arial" pitchFamily="34" charset="0"/>
                <a:cs typeface="Arial" pitchFamily="34" charset="0"/>
              </a:rPr>
              <a:t>програми</a:t>
            </a:r>
            <a:r>
              <a:rPr lang="ru-RU" sz="1275" dirty="0">
                <a:latin typeface="Arial" pitchFamily="34" charset="0"/>
                <a:cs typeface="Arial" pitchFamily="34" charset="0"/>
              </a:rPr>
              <a:t>,</a:t>
            </a:r>
          </a:p>
          <a:p>
            <a:pPr marL="0" indent="0" algn="just">
              <a:lnSpc>
                <a:spcPts val="1800"/>
              </a:lnSpc>
              <a:buNone/>
            </a:pPr>
            <a:r>
              <a:rPr lang="ru-RU" sz="1275" dirty="0" err="1">
                <a:latin typeface="Arial" pitchFamily="34" charset="0"/>
                <a:cs typeface="Arial" pitchFamily="34" charset="0"/>
              </a:rPr>
              <a:t>презентації</a:t>
            </a:r>
            <a:r>
              <a:rPr lang="ru-RU" sz="1275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275" dirty="0" err="1">
                <a:latin typeface="Arial" pitchFamily="34" charset="0"/>
                <a:cs typeface="Arial" pitchFamily="34" charset="0"/>
              </a:rPr>
              <a:t>дослідницьких</a:t>
            </a:r>
            <a:r>
              <a:rPr lang="ru-RU" sz="1275" dirty="0">
                <a:latin typeface="Arial" pitchFamily="34" charset="0"/>
                <a:cs typeface="Arial" pitchFamily="34" charset="0"/>
              </a:rPr>
              <a:t>/</a:t>
            </a:r>
            <a:r>
              <a:rPr lang="ru-RU" sz="1275" dirty="0" err="1">
                <a:latin typeface="Arial" pitchFamily="34" charset="0"/>
                <a:cs typeface="Arial" pitchFamily="34" charset="0"/>
              </a:rPr>
              <a:t>творчих</a:t>
            </a:r>
            <a:r>
              <a:rPr lang="ru-RU" sz="1275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275" dirty="0" err="1">
                <a:latin typeface="Arial" pitchFamily="34" charset="0"/>
                <a:cs typeface="Arial" pitchFamily="34" charset="0"/>
              </a:rPr>
              <a:t>пропозицій</a:t>
            </a:r>
            <a:r>
              <a:rPr lang="ru-RU" sz="1275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275" dirty="0" err="1">
                <a:latin typeface="Arial" pitchFamily="34" charset="0"/>
                <a:cs typeface="Arial" pitchFamily="34" charset="0"/>
              </a:rPr>
              <a:t>чи</a:t>
            </a:r>
            <a:r>
              <a:rPr lang="ru-RU" sz="1275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275" dirty="0" err="1">
                <a:latin typeface="Arial" pitchFamily="34" charset="0"/>
                <a:cs typeface="Arial" pitchFamily="34" charset="0"/>
              </a:rPr>
              <a:t>досягнень</a:t>
            </a:r>
            <a:r>
              <a:rPr lang="ru-RU" sz="1275" dirty="0">
                <a:latin typeface="Arial" pitchFamily="34" charset="0"/>
                <a:cs typeface="Arial" pitchFamily="34" charset="0"/>
              </a:rPr>
              <a:t> у </a:t>
            </a:r>
            <a:r>
              <a:rPr lang="ru-RU" sz="1275" dirty="0" err="1">
                <a:latin typeface="Arial" pitchFamily="34" charset="0"/>
                <a:cs typeface="Arial" pitchFamily="34" charset="0"/>
              </a:rPr>
              <a:t>разі</a:t>
            </a:r>
            <a:r>
              <a:rPr lang="ru-RU" sz="1275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275" dirty="0" err="1">
                <a:latin typeface="Arial" pitchFamily="34" charset="0"/>
                <a:cs typeface="Arial" pitchFamily="34" charset="0"/>
              </a:rPr>
              <a:t>вступу</a:t>
            </a:r>
            <a:r>
              <a:rPr lang="ru-RU" sz="1275" dirty="0">
                <a:latin typeface="Arial" pitchFamily="34" charset="0"/>
                <a:cs typeface="Arial" pitchFamily="34" charset="0"/>
              </a:rPr>
              <a:t> на </a:t>
            </a:r>
            <a:r>
              <a:rPr lang="ru-RU" sz="1275" dirty="0" err="1">
                <a:latin typeface="Arial" pitchFamily="34" charset="0"/>
                <a:cs typeface="Arial" pitchFamily="34" charset="0"/>
              </a:rPr>
              <a:t>навчання</a:t>
            </a:r>
            <a:r>
              <a:rPr lang="ru-RU" sz="1275" dirty="0">
                <a:latin typeface="Arial" pitchFamily="34" charset="0"/>
                <a:cs typeface="Arial" pitchFamily="34" charset="0"/>
              </a:rPr>
              <a:t> для </a:t>
            </a:r>
            <a:r>
              <a:rPr lang="ru-RU" sz="1275" dirty="0" err="1">
                <a:latin typeface="Arial" pitchFamily="34" charset="0"/>
                <a:cs typeface="Arial" pitchFamily="34" charset="0"/>
              </a:rPr>
              <a:t>здобуття</a:t>
            </a:r>
            <a:r>
              <a:rPr lang="ru-RU" sz="1275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275" dirty="0" err="1">
                <a:latin typeface="Arial" pitchFamily="34" charset="0"/>
                <a:cs typeface="Arial" pitchFamily="34" charset="0"/>
              </a:rPr>
              <a:t>ступеня</a:t>
            </a:r>
            <a:r>
              <a:rPr lang="ru-RU" sz="1275" dirty="0">
                <a:latin typeface="Arial" pitchFamily="34" charset="0"/>
                <a:cs typeface="Arial" pitchFamily="34" charset="0"/>
              </a:rPr>
              <a:t> доктора </a:t>
            </a:r>
            <a:r>
              <a:rPr lang="ru-RU" sz="1275" dirty="0" err="1">
                <a:latin typeface="Arial" pitchFamily="34" charset="0"/>
                <a:cs typeface="Arial" pitchFamily="34" charset="0"/>
              </a:rPr>
              <a:t>філософії</a:t>
            </a:r>
            <a:r>
              <a:rPr lang="ru-RU" sz="1275" dirty="0">
                <a:latin typeface="Arial" pitchFamily="34" charset="0"/>
                <a:cs typeface="Arial" pitchFamily="34" charset="0"/>
              </a:rPr>
              <a:t> / доктора</a:t>
            </a:r>
          </a:p>
          <a:p>
            <a:pPr marL="0" indent="0" algn="just">
              <a:lnSpc>
                <a:spcPts val="1800"/>
              </a:lnSpc>
              <a:buNone/>
            </a:pPr>
            <a:r>
              <a:rPr lang="ru-RU" sz="1275" dirty="0" err="1">
                <a:latin typeface="Arial" pitchFamily="34" charset="0"/>
                <a:cs typeface="Arial" pitchFamily="34" charset="0"/>
              </a:rPr>
              <a:t>мистецтва</a:t>
            </a:r>
            <a:r>
              <a:rPr lang="ru-RU" sz="1275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275" b="1" dirty="0">
                <a:latin typeface="Arial" pitchFamily="34" charset="0"/>
                <a:cs typeface="Arial" pitchFamily="34" charset="0"/>
              </a:rPr>
              <a:t>в </a:t>
            </a:r>
            <a:r>
              <a:rPr lang="ru-RU" sz="1275" b="1" dirty="0" err="1">
                <a:latin typeface="Arial" pitchFamily="34" charset="0"/>
                <a:cs typeface="Arial" pitchFamily="34" charset="0"/>
              </a:rPr>
              <a:t>дистанційному</a:t>
            </a:r>
            <a:r>
              <a:rPr lang="ru-RU" sz="1275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275" b="1" dirty="0" err="1">
                <a:latin typeface="Arial" pitchFamily="34" charset="0"/>
                <a:cs typeface="Arial" pitchFamily="34" charset="0"/>
              </a:rPr>
              <a:t>форматі</a:t>
            </a:r>
            <a:r>
              <a:rPr lang="ru-RU" sz="1275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275" b="1" dirty="0" err="1">
                <a:latin typeface="Arial" pitchFamily="34" charset="0"/>
                <a:cs typeface="Arial" pitchFamily="34" charset="0"/>
              </a:rPr>
              <a:t>допускаються</a:t>
            </a:r>
            <a:r>
              <a:rPr lang="ru-RU" sz="1275" b="1" dirty="0">
                <a:latin typeface="Arial" pitchFamily="34" charset="0"/>
                <a:cs typeface="Arial" pitchFamily="34" charset="0"/>
              </a:rPr>
              <a:t> за </a:t>
            </a:r>
            <a:r>
              <a:rPr lang="ru-RU" sz="1275" b="1" dirty="0" err="1">
                <a:latin typeface="Arial" pitchFamily="34" charset="0"/>
                <a:cs typeface="Arial" pitchFamily="34" charset="0"/>
              </a:rPr>
              <a:t>рішенням</a:t>
            </a:r>
            <a:endParaRPr lang="ru-RU" sz="1275" b="1" dirty="0">
              <a:latin typeface="Arial" pitchFamily="34" charset="0"/>
              <a:cs typeface="Arial" pitchFamily="34" charset="0"/>
            </a:endParaRPr>
          </a:p>
          <a:p>
            <a:pPr marL="0" indent="0" algn="just">
              <a:lnSpc>
                <a:spcPts val="1800"/>
              </a:lnSpc>
              <a:buNone/>
            </a:pPr>
            <a:r>
              <a:rPr lang="ru-RU" sz="1275" b="1" dirty="0" err="1">
                <a:latin typeface="Arial" pitchFamily="34" charset="0"/>
                <a:cs typeface="Arial" pitchFamily="34" charset="0"/>
              </a:rPr>
              <a:t>приймальної</a:t>
            </a:r>
            <a:r>
              <a:rPr lang="ru-RU" sz="1275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275" b="1" dirty="0" err="1">
                <a:latin typeface="Arial" pitchFamily="34" charset="0"/>
                <a:cs typeface="Arial" pitchFamily="34" charset="0"/>
              </a:rPr>
              <a:t>комісії</a:t>
            </a:r>
            <a:endParaRPr lang="ru-RU" sz="1275" b="1" dirty="0">
              <a:latin typeface="Arial" pitchFamily="34" charset="0"/>
              <a:cs typeface="Arial" pitchFamily="34" charset="0"/>
            </a:endParaRPr>
          </a:p>
          <a:p>
            <a:pPr marL="0" indent="0" algn="just">
              <a:lnSpc>
                <a:spcPts val="1800"/>
              </a:lnSpc>
              <a:buNone/>
            </a:pPr>
            <a:endParaRPr lang="ru-RU" sz="1275" b="1" dirty="0">
              <a:latin typeface="Arial" pitchFamily="34" charset="0"/>
              <a:cs typeface="Arial" pitchFamily="34" charset="0"/>
            </a:endParaRPr>
          </a:p>
          <a:p>
            <a:pPr marL="0" indent="0" algn="just">
              <a:lnSpc>
                <a:spcPts val="1800"/>
              </a:lnSpc>
              <a:buNone/>
            </a:pPr>
            <a:r>
              <a:rPr lang="ru-RU" sz="1275" dirty="0" err="1">
                <a:latin typeface="Arial" pitchFamily="34" charset="0"/>
                <a:cs typeface="Arial" pitchFamily="34" charset="0"/>
              </a:rPr>
              <a:t>Оцінювання</a:t>
            </a:r>
            <a:r>
              <a:rPr lang="ru-RU" sz="1275" dirty="0">
                <a:latin typeface="Arial" pitchFamily="34" charset="0"/>
                <a:cs typeface="Arial" pitchFamily="34" charset="0"/>
              </a:rPr>
              <a:t> в </a:t>
            </a:r>
            <a:r>
              <a:rPr lang="ru-RU" sz="1275" dirty="0" err="1">
                <a:latin typeface="Arial" pitchFamily="34" charset="0"/>
                <a:cs typeface="Arial" pitchFamily="34" charset="0"/>
              </a:rPr>
              <a:t>закладі</a:t>
            </a:r>
            <a:r>
              <a:rPr lang="ru-RU" sz="1275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275" dirty="0" err="1">
                <a:latin typeface="Arial" pitchFamily="34" charset="0"/>
                <a:cs typeface="Arial" pitchFamily="34" charset="0"/>
              </a:rPr>
              <a:t>вищої</a:t>
            </a:r>
            <a:r>
              <a:rPr lang="ru-RU" sz="1275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275" dirty="0" err="1">
                <a:latin typeface="Arial" pitchFamily="34" charset="0"/>
                <a:cs typeface="Arial" pitchFamily="34" charset="0"/>
              </a:rPr>
              <a:t>освіти</a:t>
            </a:r>
            <a:r>
              <a:rPr lang="ru-RU" sz="1275" dirty="0">
                <a:latin typeface="Arial" pitchFamily="34" charset="0"/>
                <a:cs typeface="Arial" pitchFamily="34" charset="0"/>
              </a:rPr>
              <a:t> для </a:t>
            </a:r>
            <a:r>
              <a:rPr lang="ru-RU" sz="1275" dirty="0" err="1">
                <a:latin typeface="Arial" pitchFamily="34" charset="0"/>
                <a:cs typeface="Arial" pitchFamily="34" charset="0"/>
              </a:rPr>
              <a:t>осіб</a:t>
            </a:r>
            <a:r>
              <a:rPr lang="ru-RU" sz="1275" dirty="0">
                <a:latin typeface="Arial" pitchFamily="34" charset="0"/>
                <a:cs typeface="Arial" pitchFamily="34" charset="0"/>
              </a:rPr>
              <a:t>, </a:t>
            </a:r>
            <a:r>
              <a:rPr lang="ru-RU" sz="1275" dirty="0" err="1">
                <a:latin typeface="Arial" pitchFamily="34" charset="0"/>
                <a:cs typeface="Arial" pitchFamily="34" charset="0"/>
              </a:rPr>
              <a:t>які</a:t>
            </a:r>
            <a:r>
              <a:rPr lang="ru-RU" sz="1275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275" dirty="0" err="1">
                <a:latin typeface="Arial" pitchFamily="34" charset="0"/>
                <a:cs typeface="Arial" pitchFamily="34" charset="0"/>
              </a:rPr>
              <a:t>вступають</a:t>
            </a:r>
            <a:r>
              <a:rPr lang="ru-RU" sz="1275" dirty="0">
                <a:latin typeface="Arial" pitchFamily="34" charset="0"/>
                <a:cs typeface="Arial" pitchFamily="34" charset="0"/>
              </a:rPr>
              <a:t> на</a:t>
            </a:r>
          </a:p>
          <a:p>
            <a:pPr marL="0" indent="0" algn="just">
              <a:lnSpc>
                <a:spcPts val="1800"/>
              </a:lnSpc>
              <a:buNone/>
            </a:pPr>
            <a:r>
              <a:rPr lang="ru-RU" sz="1275" dirty="0" err="1">
                <a:latin typeface="Arial" pitchFamily="34" charset="0"/>
                <a:cs typeface="Arial" pitchFamily="34" charset="0"/>
              </a:rPr>
              <a:t>навчання</a:t>
            </a:r>
            <a:r>
              <a:rPr lang="ru-RU" sz="1275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275" b="1" dirty="0">
                <a:latin typeface="Arial" pitchFamily="34" charset="0"/>
                <a:cs typeface="Arial" pitchFamily="34" charset="0"/>
              </a:rPr>
              <a:t>за </a:t>
            </a:r>
            <a:r>
              <a:rPr lang="ru-RU" sz="1275" b="1" dirty="0" err="1">
                <a:latin typeface="Arial" pitchFamily="34" charset="0"/>
                <a:cs typeface="Arial" pitchFamily="34" charset="0"/>
              </a:rPr>
              <a:t>кошти</a:t>
            </a:r>
            <a:r>
              <a:rPr lang="ru-RU" sz="1275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275" b="1" dirty="0" err="1">
                <a:latin typeface="Arial" pitchFamily="34" charset="0"/>
                <a:cs typeface="Arial" pitchFamily="34" charset="0"/>
              </a:rPr>
              <a:t>фізичних</a:t>
            </a:r>
            <a:r>
              <a:rPr lang="ru-RU" sz="1275" b="1" dirty="0">
                <a:latin typeface="Arial" pitchFamily="34" charset="0"/>
                <a:cs typeface="Arial" pitchFamily="34" charset="0"/>
              </a:rPr>
              <a:t> та/</a:t>
            </a:r>
            <a:r>
              <a:rPr lang="ru-RU" sz="1275" b="1" dirty="0" err="1">
                <a:latin typeface="Arial" pitchFamily="34" charset="0"/>
                <a:cs typeface="Arial" pitchFamily="34" charset="0"/>
              </a:rPr>
              <a:t>або</a:t>
            </a:r>
            <a:r>
              <a:rPr lang="ru-RU" sz="1275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275" b="1" dirty="0" err="1">
                <a:latin typeface="Arial" pitchFamily="34" charset="0"/>
                <a:cs typeface="Arial" pitchFamily="34" charset="0"/>
              </a:rPr>
              <a:t>юридичних</a:t>
            </a:r>
            <a:r>
              <a:rPr lang="ru-RU" sz="1275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275" b="1" dirty="0" err="1">
                <a:latin typeface="Arial" pitchFamily="34" charset="0"/>
                <a:cs typeface="Arial" pitchFamily="34" charset="0"/>
              </a:rPr>
              <a:t>осіб</a:t>
            </a:r>
            <a:r>
              <a:rPr lang="ru-RU" sz="1275" dirty="0">
                <a:latin typeface="Arial" pitchFamily="34" charset="0"/>
                <a:cs typeface="Arial" pitchFamily="34" charset="0"/>
              </a:rPr>
              <a:t> за </a:t>
            </a:r>
            <a:r>
              <a:rPr lang="ru-RU" sz="1275" dirty="0" err="1">
                <a:latin typeface="Arial" pitchFamily="34" charset="0"/>
                <a:cs typeface="Arial" pitchFamily="34" charset="0"/>
              </a:rPr>
              <a:t>іншою</a:t>
            </a:r>
            <a:endParaRPr lang="ru-RU" sz="1275" dirty="0">
              <a:latin typeface="Arial" pitchFamily="34" charset="0"/>
              <a:cs typeface="Arial" pitchFamily="34" charset="0"/>
            </a:endParaRPr>
          </a:p>
          <a:p>
            <a:pPr marL="0" indent="0" algn="just">
              <a:lnSpc>
                <a:spcPts val="1800"/>
              </a:lnSpc>
              <a:buNone/>
            </a:pPr>
            <a:r>
              <a:rPr lang="ru-RU" sz="1275" dirty="0" err="1">
                <a:latin typeface="Arial" pitchFamily="34" charset="0"/>
                <a:cs typeface="Arial" pitchFamily="34" charset="0"/>
              </a:rPr>
              <a:t>спеціальністю</a:t>
            </a:r>
            <a:r>
              <a:rPr lang="ru-RU" sz="1275" dirty="0">
                <a:latin typeface="Arial" pitchFamily="34" charset="0"/>
                <a:cs typeface="Arial" pitchFamily="34" charset="0"/>
              </a:rPr>
              <a:t> (</a:t>
            </a:r>
            <a:r>
              <a:rPr lang="ru-RU" sz="1275" dirty="0" err="1">
                <a:latin typeface="Arial" pitchFamily="34" charset="0"/>
                <a:cs typeface="Arial" pitchFamily="34" charset="0"/>
              </a:rPr>
              <a:t>освітньою</a:t>
            </a:r>
            <a:r>
              <a:rPr lang="ru-RU" sz="1275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275" dirty="0" err="1">
                <a:latin typeface="Arial" pitchFamily="34" charset="0"/>
                <a:cs typeface="Arial" pitchFamily="34" charset="0"/>
              </a:rPr>
              <a:t>програмою</a:t>
            </a:r>
            <a:r>
              <a:rPr lang="ru-RU" sz="1275" dirty="0">
                <a:latin typeface="Arial" pitchFamily="34" charset="0"/>
                <a:cs typeface="Arial" pitchFamily="34" charset="0"/>
              </a:rPr>
              <a:t>) </a:t>
            </a:r>
            <a:r>
              <a:rPr lang="ru-RU" sz="1275" b="1" dirty="0">
                <a:latin typeface="Arial" pitchFamily="34" charset="0"/>
                <a:cs typeface="Arial" pitchFamily="34" charset="0"/>
              </a:rPr>
              <a:t>на </a:t>
            </a:r>
            <a:r>
              <a:rPr lang="ru-RU" sz="1275" b="1" dirty="0" err="1">
                <a:latin typeface="Arial" pitchFamily="34" charset="0"/>
                <a:cs typeface="Arial" pitchFamily="34" charset="0"/>
              </a:rPr>
              <a:t>основі</a:t>
            </a:r>
            <a:r>
              <a:rPr lang="ru-RU" sz="1275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275" b="1" dirty="0" err="1">
                <a:latin typeface="Arial" pitchFamily="34" charset="0"/>
                <a:cs typeface="Arial" pitchFamily="34" charset="0"/>
              </a:rPr>
              <a:t>раніше</a:t>
            </a:r>
            <a:r>
              <a:rPr lang="ru-RU" sz="1275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275" b="1" dirty="0" err="1">
                <a:latin typeface="Arial" pitchFamily="34" charset="0"/>
                <a:cs typeface="Arial" pitchFamily="34" charset="0"/>
              </a:rPr>
              <a:t>здобутого</a:t>
            </a:r>
            <a:endParaRPr lang="ru-RU" sz="1275" b="1" dirty="0">
              <a:latin typeface="Arial" pitchFamily="34" charset="0"/>
              <a:cs typeface="Arial" pitchFamily="34" charset="0"/>
            </a:endParaRPr>
          </a:p>
          <a:p>
            <a:pPr marL="0" indent="0" algn="just">
              <a:lnSpc>
                <a:spcPts val="1800"/>
              </a:lnSpc>
              <a:buNone/>
            </a:pPr>
            <a:r>
              <a:rPr lang="ru-RU" sz="1275" b="1" dirty="0">
                <a:latin typeface="Arial" pitchFamily="34" charset="0"/>
                <a:cs typeface="Arial" pitchFamily="34" charset="0"/>
              </a:rPr>
              <a:t>такого самого </a:t>
            </a:r>
            <a:r>
              <a:rPr lang="ru-RU" sz="1275" b="1" dirty="0" err="1">
                <a:latin typeface="Arial" pitchFamily="34" charset="0"/>
                <a:cs typeface="Arial" pitchFamily="34" charset="0"/>
              </a:rPr>
              <a:t>або</a:t>
            </a:r>
            <a:r>
              <a:rPr lang="ru-RU" sz="1275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275" b="1" dirty="0" err="1">
                <a:latin typeface="Arial" pitchFamily="34" charset="0"/>
                <a:cs typeface="Arial" pitchFamily="34" charset="0"/>
              </a:rPr>
              <a:t>вищого</a:t>
            </a:r>
            <a:r>
              <a:rPr lang="ru-RU" sz="1275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275" b="1" dirty="0" err="1">
                <a:latin typeface="Arial" pitchFamily="34" charset="0"/>
                <a:cs typeface="Arial" pitchFamily="34" charset="0"/>
              </a:rPr>
              <a:t>рівня</a:t>
            </a:r>
            <a:r>
              <a:rPr lang="ru-RU" sz="1275" b="1" dirty="0">
                <a:latin typeface="Arial" pitchFamily="34" charset="0"/>
                <a:cs typeface="Arial" pitchFamily="34" charset="0"/>
              </a:rPr>
              <a:t> НРК</a:t>
            </a:r>
            <a:r>
              <a:rPr lang="ru-RU" sz="1275" dirty="0">
                <a:latin typeface="Arial" pitchFamily="34" charset="0"/>
                <a:cs typeface="Arial" pitchFamily="34" charset="0"/>
              </a:rPr>
              <a:t>, у </a:t>
            </a:r>
            <a:r>
              <a:rPr lang="ru-RU" sz="1275" dirty="0" err="1">
                <a:latin typeface="Arial" pitchFamily="34" charset="0"/>
                <a:cs typeface="Arial" pitchFamily="34" charset="0"/>
              </a:rPr>
              <a:t>передбачених</a:t>
            </a:r>
            <a:r>
              <a:rPr lang="ru-RU" sz="1275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275" dirty="0" err="1">
                <a:latin typeface="Arial" pitchFamily="34" charset="0"/>
                <a:cs typeface="Arial" pitchFamily="34" charset="0"/>
              </a:rPr>
              <a:t>цим</a:t>
            </a:r>
            <a:r>
              <a:rPr lang="ru-RU" sz="1275" dirty="0">
                <a:latin typeface="Arial" pitchFamily="34" charset="0"/>
                <a:cs typeface="Arial" pitchFamily="34" charset="0"/>
              </a:rPr>
              <a:t> порядках</a:t>
            </a:r>
          </a:p>
          <a:p>
            <a:pPr marL="0" indent="0" algn="just">
              <a:lnSpc>
                <a:spcPts val="1800"/>
              </a:lnSpc>
              <a:buNone/>
            </a:pPr>
            <a:r>
              <a:rPr lang="ru-RU" sz="1275" dirty="0" err="1">
                <a:latin typeface="Arial" pitchFamily="34" charset="0"/>
                <a:cs typeface="Arial" pitchFamily="34" charset="0"/>
              </a:rPr>
              <a:t>випадках</a:t>
            </a:r>
            <a:r>
              <a:rPr lang="ru-RU" sz="1275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275" dirty="0" err="1">
                <a:latin typeface="Arial" pitchFamily="34" charset="0"/>
                <a:cs typeface="Arial" pitchFamily="34" charset="0"/>
              </a:rPr>
              <a:t>проводяться</a:t>
            </a:r>
            <a:r>
              <a:rPr lang="ru-RU" sz="1275" dirty="0">
                <a:latin typeface="Arial" pitchFamily="34" charset="0"/>
                <a:cs typeface="Arial" pitchFamily="34" charset="0"/>
              </a:rPr>
              <a:t> в </a:t>
            </a:r>
            <a:r>
              <a:rPr lang="ru-RU" sz="1275" b="1" dirty="0">
                <a:latin typeface="Arial" pitchFamily="34" charset="0"/>
                <a:cs typeface="Arial" pitchFamily="34" charset="0"/>
              </a:rPr>
              <a:t>очному </a:t>
            </a:r>
            <a:r>
              <a:rPr lang="ru-RU" sz="1275" b="1" dirty="0" err="1">
                <a:latin typeface="Arial" pitchFamily="34" charset="0"/>
                <a:cs typeface="Arial" pitchFamily="34" charset="0"/>
              </a:rPr>
              <a:t>або</a:t>
            </a:r>
            <a:r>
              <a:rPr lang="ru-RU" sz="1275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275" b="1" dirty="0" err="1">
                <a:latin typeface="Arial" pitchFamily="34" charset="0"/>
                <a:cs typeface="Arial" pitchFamily="34" charset="0"/>
              </a:rPr>
              <a:t>дистанційному</a:t>
            </a:r>
            <a:r>
              <a:rPr lang="ru-RU" sz="1275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275" b="1" dirty="0" err="1">
                <a:latin typeface="Arial" pitchFamily="34" charset="0"/>
                <a:cs typeface="Arial" pitchFamily="34" charset="0"/>
              </a:rPr>
              <a:t>форматі</a:t>
            </a:r>
            <a:r>
              <a:rPr lang="ru-RU" sz="1275" b="1" dirty="0">
                <a:latin typeface="Arial" pitchFamily="34" charset="0"/>
                <a:cs typeface="Arial" pitchFamily="34" charset="0"/>
              </a:rPr>
              <a:t> за</a:t>
            </a:r>
          </a:p>
          <a:p>
            <a:pPr marL="0" indent="0" algn="just">
              <a:lnSpc>
                <a:spcPts val="1800"/>
              </a:lnSpc>
              <a:buNone/>
            </a:pPr>
            <a:r>
              <a:rPr lang="ru-RU" sz="1275" b="1" dirty="0" err="1">
                <a:latin typeface="Arial" pitchFamily="34" charset="0"/>
                <a:cs typeface="Arial" pitchFamily="34" charset="0"/>
              </a:rPr>
              <a:t>рішенням</a:t>
            </a:r>
            <a:r>
              <a:rPr lang="ru-RU" sz="1275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275" b="1" dirty="0" err="1">
                <a:latin typeface="Arial" pitchFamily="34" charset="0"/>
                <a:cs typeface="Arial" pitchFamily="34" charset="0"/>
              </a:rPr>
              <a:t>приймальної</a:t>
            </a:r>
            <a:r>
              <a:rPr lang="ru-RU" sz="1275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275" b="1" dirty="0" err="1">
                <a:latin typeface="Arial" pitchFamily="34" charset="0"/>
                <a:cs typeface="Arial" pitchFamily="34" charset="0"/>
              </a:rPr>
              <a:t>комісії</a:t>
            </a:r>
            <a:r>
              <a:rPr lang="ru-RU" sz="1275" dirty="0">
                <a:latin typeface="Arial" pitchFamily="34" charset="0"/>
                <a:cs typeface="Arial" pitchFamily="34" charset="0"/>
              </a:rPr>
              <a:t>.</a:t>
            </a:r>
          </a:p>
          <a:p>
            <a:pPr marL="0" indent="0" algn="just">
              <a:lnSpc>
                <a:spcPts val="1800"/>
              </a:lnSpc>
              <a:buNone/>
            </a:pPr>
            <a:endParaRPr lang="ru-RU" sz="1275" b="1" dirty="0">
              <a:latin typeface="Arial" pitchFamily="34" charset="0"/>
              <a:cs typeface="Arial" pitchFamily="34" charset="0"/>
            </a:endParaRPr>
          </a:p>
          <a:p>
            <a:pPr marL="0" indent="0" algn="just">
              <a:lnSpc>
                <a:spcPts val="1800"/>
              </a:lnSpc>
              <a:buNone/>
            </a:pPr>
            <a:endParaRPr lang="ru-RU" sz="1275" b="1" dirty="0">
              <a:latin typeface="Arial" pitchFamily="34" charset="0"/>
              <a:cs typeface="Arial" pitchFamily="34" charset="0"/>
            </a:endParaRPr>
          </a:p>
          <a:p>
            <a:pPr marL="0" indent="0">
              <a:lnSpc>
                <a:spcPts val="1800"/>
              </a:lnSpc>
              <a:buNone/>
            </a:pPr>
            <a:endParaRPr lang="uk-UA" sz="1275" b="1" i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endParaRPr lang="ru-RU" sz="1200" dirty="0"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endParaRPr lang="ru-RU" sz="1200" dirty="0">
              <a:cs typeface="Arial" pitchFamily="34" charset="0"/>
            </a:endParaRP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4C6FE3B0-1C34-492C-A322-859CDB08723E}"/>
              </a:ext>
            </a:extLst>
          </p:cNvPr>
          <p:cNvSpPr/>
          <p:nvPr/>
        </p:nvSpPr>
        <p:spPr>
          <a:xfrm>
            <a:off x="1" y="0"/>
            <a:ext cx="616590" cy="5143500"/>
          </a:xfrm>
          <a:prstGeom prst="rect">
            <a:avLst/>
          </a:prstGeom>
          <a:solidFill>
            <a:srgbClr val="A11A1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 dirty="0"/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D931DB12-7E4D-451B-B55D-54CDC0A8743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51" y="230196"/>
            <a:ext cx="1085849" cy="10858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62154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-37920" y="2895787"/>
            <a:ext cx="1128579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Аспірантура</a:t>
            </a:r>
            <a:endParaRPr lang="uk-UA" altLang="ru-RU" sz="1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AutoShape 8" descr="ÐÐ°ÑÑÐ¸Ð½ÐºÐ¸ Ð¿Ð¾ Ð·Ð°Ð¿ÑÐ¾ÑÑ PhD"/>
          <p:cNvSpPr>
            <a:spLocks noChangeAspect="1" noChangeArrowheads="1"/>
          </p:cNvSpPr>
          <p:nvPr/>
        </p:nvSpPr>
        <p:spPr bwMode="auto">
          <a:xfrm>
            <a:off x="116681" y="-108347"/>
            <a:ext cx="228600" cy="228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ru-RU" sz="1350"/>
          </a:p>
        </p:txBody>
      </p:sp>
      <p:sp>
        <p:nvSpPr>
          <p:cNvPr id="9" name="AutoShape 10" descr="ÐÐ°ÑÑÐ¸Ð½ÐºÐ¸ Ð¿Ð¾ Ð·Ð°Ð¿ÑÐ¾ÑÑ PhD"/>
          <p:cNvSpPr>
            <a:spLocks noChangeAspect="1" noChangeArrowheads="1"/>
          </p:cNvSpPr>
          <p:nvPr/>
        </p:nvSpPr>
        <p:spPr bwMode="auto">
          <a:xfrm>
            <a:off x="230981" y="5953"/>
            <a:ext cx="228600" cy="228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ru-RU" sz="1350"/>
          </a:p>
        </p:txBody>
      </p:sp>
      <p:sp>
        <p:nvSpPr>
          <p:cNvPr id="10" name="AutoShape 12" descr="ÐÐ°ÑÑÐ¸Ð½ÐºÐ¸ Ð¿Ð¾ Ð·Ð°Ð¿ÑÐ¾ÑÑ PhD"/>
          <p:cNvSpPr>
            <a:spLocks noChangeAspect="1" noChangeArrowheads="1"/>
          </p:cNvSpPr>
          <p:nvPr/>
        </p:nvSpPr>
        <p:spPr bwMode="auto">
          <a:xfrm>
            <a:off x="345281" y="120253"/>
            <a:ext cx="228600" cy="228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ru-RU" sz="1350"/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079342" y="230196"/>
            <a:ext cx="5752020" cy="4443052"/>
          </a:xfrm>
        </p:spPr>
        <p:txBody>
          <a:bodyPr anchor="t">
            <a:normAutofit/>
          </a:bodyPr>
          <a:lstStyle/>
          <a:p>
            <a:pPr marL="0" indent="0">
              <a:buNone/>
            </a:pPr>
            <a:r>
              <a:rPr lang="uk-UA" sz="1350" b="1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Додано</a:t>
            </a:r>
            <a:r>
              <a:rPr lang="uk-UA" sz="1350" dirty="0">
                <a:latin typeface="Arial" pitchFamily="34" charset="0"/>
                <a:cs typeface="Arial" pitchFamily="34" charset="0"/>
              </a:rPr>
              <a:t> :</a:t>
            </a:r>
          </a:p>
          <a:p>
            <a:pPr marL="0" indent="0" algn="ctr">
              <a:lnSpc>
                <a:spcPts val="1800"/>
              </a:lnSpc>
              <a:buNone/>
            </a:pPr>
            <a:endParaRPr lang="ru-RU" sz="1275" dirty="0"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r>
              <a:rPr lang="uk-UA" sz="1200" dirty="0">
                <a:latin typeface="Arial" pitchFamily="34" charset="0"/>
                <a:cs typeface="Arial" pitchFamily="34" charset="0"/>
              </a:rPr>
              <a:t>РК в НТУ «ХПІ» </a:t>
            </a:r>
            <a:r>
              <a:rPr lang="uk-UA" sz="1200" b="1" dirty="0">
                <a:latin typeface="Arial" pitchFamily="34" charset="0"/>
                <a:cs typeface="Arial" pitchFamily="34" charset="0"/>
              </a:rPr>
              <a:t>дорівнює 1,07</a:t>
            </a:r>
            <a:r>
              <a:rPr lang="uk-UA" sz="1200" dirty="0">
                <a:latin typeface="Arial" pitchFamily="34" charset="0"/>
                <a:cs typeface="Arial" pitchFamily="34" charset="0"/>
              </a:rPr>
              <a:t>.</a:t>
            </a:r>
          </a:p>
          <a:p>
            <a:pPr marL="0" indent="0">
              <a:buNone/>
            </a:pPr>
            <a:endParaRPr lang="ru-RU" sz="1200" dirty="0"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r>
              <a:rPr lang="ru-RU" sz="1200" b="1" dirty="0" err="1">
                <a:cs typeface="Arial" pitchFamily="34" charset="0"/>
              </a:rPr>
              <a:t>Реєстрація</a:t>
            </a:r>
            <a:r>
              <a:rPr lang="ru-RU" sz="1200" b="1" dirty="0">
                <a:cs typeface="Arial" pitchFamily="34" charset="0"/>
              </a:rPr>
              <a:t> </a:t>
            </a:r>
            <a:r>
              <a:rPr lang="ru-RU" sz="1200" b="1" dirty="0" err="1">
                <a:cs typeface="Arial" pitchFamily="34" charset="0"/>
              </a:rPr>
              <a:t>заяв</a:t>
            </a:r>
            <a:r>
              <a:rPr lang="ru-RU" sz="1200" b="1" dirty="0">
                <a:cs typeface="Arial" pitchFamily="34" charset="0"/>
              </a:rPr>
              <a:t> </a:t>
            </a:r>
            <a:r>
              <a:rPr lang="ru-RU" sz="1200" b="1" dirty="0" err="1">
                <a:cs typeface="Arial" pitchFamily="34" charset="0"/>
              </a:rPr>
              <a:t>вступників</a:t>
            </a:r>
            <a:r>
              <a:rPr lang="ru-RU" sz="1200" b="1" dirty="0">
                <a:cs typeface="Arial" pitchFamily="34" charset="0"/>
              </a:rPr>
              <a:t> (у тому </a:t>
            </a:r>
            <a:r>
              <a:rPr lang="ru-RU" sz="1200" b="1" dirty="0" err="1">
                <a:cs typeface="Arial" pitchFamily="34" charset="0"/>
              </a:rPr>
              <a:t>числі</a:t>
            </a:r>
            <a:r>
              <a:rPr lang="ru-RU" sz="1200" b="1" dirty="0">
                <a:cs typeface="Arial" pitchFamily="34" charset="0"/>
              </a:rPr>
              <a:t> на участь у </a:t>
            </a:r>
            <a:r>
              <a:rPr lang="ru-RU" sz="1200" b="1" dirty="0" err="1">
                <a:cs typeface="Arial" pitchFamily="34" charset="0"/>
              </a:rPr>
              <a:t>оцінюваннях</a:t>
            </a:r>
            <a:r>
              <a:rPr lang="ru-RU" sz="1200" b="1" dirty="0">
                <a:cs typeface="Arial" pitchFamily="34" charset="0"/>
              </a:rPr>
              <a:t> у </a:t>
            </a:r>
            <a:r>
              <a:rPr lang="ru-RU" sz="1200" b="1" dirty="0" err="1">
                <a:cs typeface="Arial" pitchFamily="34" charset="0"/>
              </a:rPr>
              <a:t>закладі</a:t>
            </a:r>
            <a:r>
              <a:rPr lang="ru-RU" sz="1200" b="1" dirty="0">
                <a:cs typeface="Arial" pitchFamily="34" charset="0"/>
              </a:rPr>
              <a:t> </a:t>
            </a:r>
            <a:r>
              <a:rPr lang="ru-RU" sz="1200" b="1" dirty="0" err="1">
                <a:cs typeface="Arial" pitchFamily="34" charset="0"/>
              </a:rPr>
              <a:t>вищої</a:t>
            </a:r>
            <a:r>
              <a:rPr lang="ru-RU" sz="1200" b="1" dirty="0">
                <a:cs typeface="Arial" pitchFamily="34" charset="0"/>
              </a:rPr>
              <a:t> </a:t>
            </a:r>
            <a:r>
              <a:rPr lang="ru-RU" sz="1200" b="1" dirty="0" err="1">
                <a:cs typeface="Arial" pitchFamily="34" charset="0"/>
              </a:rPr>
              <a:t>освіти</a:t>
            </a:r>
            <a:r>
              <a:rPr lang="ru-RU" sz="1200" b="1" dirty="0">
                <a:cs typeface="Arial" pitchFamily="34" charset="0"/>
              </a:rPr>
              <a:t>, </a:t>
            </a:r>
            <a:r>
              <a:rPr lang="ru-RU" sz="1200" b="1" dirty="0" err="1">
                <a:cs typeface="Arial" pitchFamily="34" charset="0"/>
              </a:rPr>
              <a:t>складання</a:t>
            </a:r>
            <a:r>
              <a:rPr lang="ru-RU" sz="1200" b="1" dirty="0">
                <a:cs typeface="Arial" pitchFamily="34" charset="0"/>
              </a:rPr>
              <a:t> </a:t>
            </a:r>
            <a:r>
              <a:rPr lang="ru-RU" sz="1200" b="1" dirty="0" err="1">
                <a:cs typeface="Arial" pitchFamily="34" charset="0"/>
              </a:rPr>
              <a:t>оцінювань</a:t>
            </a:r>
            <a:r>
              <a:rPr lang="ru-RU" sz="1200" b="1" dirty="0">
                <a:cs typeface="Arial" pitchFamily="34" charset="0"/>
              </a:rPr>
              <a:t> у </a:t>
            </a:r>
            <a:r>
              <a:rPr lang="ru-RU" sz="1200" b="1" dirty="0" err="1">
                <a:cs typeface="Arial" pitchFamily="34" charset="0"/>
              </a:rPr>
              <a:t>закладі</a:t>
            </a:r>
            <a:r>
              <a:rPr lang="ru-RU" sz="1200" b="1" dirty="0">
                <a:cs typeface="Arial" pitchFamily="34" charset="0"/>
              </a:rPr>
              <a:t> </a:t>
            </a:r>
            <a:r>
              <a:rPr lang="ru-RU" sz="1200" b="1" dirty="0" err="1">
                <a:cs typeface="Arial" pitchFamily="34" charset="0"/>
              </a:rPr>
              <a:t>вищої</a:t>
            </a:r>
            <a:r>
              <a:rPr lang="ru-RU" sz="1200" b="1" dirty="0">
                <a:cs typeface="Arial" pitchFamily="34" charset="0"/>
              </a:rPr>
              <a:t> </a:t>
            </a:r>
            <a:r>
              <a:rPr lang="ru-RU" sz="1200" b="1" dirty="0" err="1">
                <a:cs typeface="Arial" pitchFamily="34" charset="0"/>
              </a:rPr>
              <a:t>освіти</a:t>
            </a:r>
            <a:r>
              <a:rPr lang="ru-RU" sz="1200" b="1" dirty="0">
                <a:cs typeface="Arial" pitchFamily="34" charset="0"/>
              </a:rPr>
              <a:t> та </a:t>
            </a:r>
            <a:r>
              <a:rPr lang="ru-RU" sz="1200" b="1" dirty="0" err="1">
                <a:cs typeface="Arial" pitchFamily="34" charset="0"/>
              </a:rPr>
              <a:t>визначення</a:t>
            </a:r>
            <a:r>
              <a:rPr lang="ru-RU" sz="1200" b="1" dirty="0">
                <a:cs typeface="Arial" pitchFamily="34" charset="0"/>
              </a:rPr>
              <a:t> </a:t>
            </a:r>
            <a:r>
              <a:rPr lang="ru-RU" sz="1200" b="1" dirty="0" err="1">
                <a:cs typeface="Arial" pitchFamily="34" charset="0"/>
              </a:rPr>
              <a:t>їх</a:t>
            </a:r>
            <a:r>
              <a:rPr lang="ru-RU" sz="1200" b="1" dirty="0">
                <a:cs typeface="Arial" pitchFamily="34" charset="0"/>
              </a:rPr>
              <a:t> </a:t>
            </a:r>
            <a:r>
              <a:rPr lang="ru-RU" sz="1200" b="1" dirty="0" err="1">
                <a:cs typeface="Arial" pitchFamily="34" charset="0"/>
              </a:rPr>
              <a:t>результатів</a:t>
            </a:r>
            <a:r>
              <a:rPr lang="ru-RU" sz="1200" b="1" dirty="0">
                <a:cs typeface="Arial" pitchFamily="34" charset="0"/>
              </a:rPr>
              <a:t>)</a:t>
            </a:r>
            <a:r>
              <a:rPr lang="ru-RU" sz="1200" dirty="0">
                <a:cs typeface="Arial" pitchFamily="34" charset="0"/>
              </a:rPr>
              <a:t>, </a:t>
            </a:r>
            <a:r>
              <a:rPr lang="ru-RU" sz="1200" dirty="0" err="1">
                <a:cs typeface="Arial" pitchFamily="34" charset="0"/>
              </a:rPr>
              <a:t>місце</a:t>
            </a:r>
            <a:r>
              <a:rPr lang="ru-RU" sz="1200" dirty="0">
                <a:cs typeface="Arial" pitchFamily="34" charset="0"/>
              </a:rPr>
              <a:t> </a:t>
            </a:r>
            <a:r>
              <a:rPr lang="ru-RU" sz="1200" dirty="0" err="1">
                <a:cs typeface="Arial" pitchFamily="34" charset="0"/>
              </a:rPr>
              <a:t>проживання</a:t>
            </a:r>
            <a:r>
              <a:rPr lang="ru-RU" sz="1200" dirty="0">
                <a:cs typeface="Arial" pitchFamily="34" charset="0"/>
              </a:rPr>
              <a:t> (</a:t>
            </a:r>
            <a:r>
              <a:rPr lang="ru-RU" sz="1200" dirty="0" err="1">
                <a:cs typeface="Arial" pitchFamily="34" charset="0"/>
              </a:rPr>
              <a:t>перебування</a:t>
            </a:r>
            <a:r>
              <a:rPr lang="ru-RU" sz="1200" dirty="0">
                <a:cs typeface="Arial" pitchFamily="34" charset="0"/>
              </a:rPr>
              <a:t>) </a:t>
            </a:r>
            <a:r>
              <a:rPr lang="ru-RU" sz="1200" dirty="0" err="1">
                <a:cs typeface="Arial" pitchFamily="34" charset="0"/>
              </a:rPr>
              <a:t>яких</a:t>
            </a:r>
            <a:r>
              <a:rPr lang="ru-RU" sz="1200" dirty="0">
                <a:cs typeface="Arial" pitchFamily="34" charset="0"/>
              </a:rPr>
              <a:t> </a:t>
            </a:r>
            <a:r>
              <a:rPr lang="ru-RU" sz="1200" dirty="0" err="1">
                <a:cs typeface="Arial" pitchFamily="34" charset="0"/>
              </a:rPr>
              <a:t>зареєстровано</a:t>
            </a:r>
            <a:r>
              <a:rPr lang="ru-RU" sz="1200" dirty="0">
                <a:cs typeface="Arial" pitchFamily="34" charset="0"/>
              </a:rPr>
              <a:t>/</a:t>
            </a:r>
            <a:r>
              <a:rPr lang="ru-RU" sz="1200" dirty="0" err="1">
                <a:cs typeface="Arial" pitchFamily="34" charset="0"/>
              </a:rPr>
              <a:t>задекларовано</a:t>
            </a:r>
            <a:r>
              <a:rPr lang="ru-RU" sz="1200" dirty="0">
                <a:cs typeface="Arial" pitchFamily="34" charset="0"/>
              </a:rPr>
              <a:t> на </a:t>
            </a:r>
            <a:r>
              <a:rPr lang="ru-RU" sz="1200" b="1" i="1" dirty="0" err="1">
                <a:cs typeface="Arial" pitchFamily="34" charset="0"/>
              </a:rPr>
              <a:t>тимчасово</a:t>
            </a:r>
            <a:r>
              <a:rPr lang="ru-RU" sz="1200" b="1" i="1" dirty="0">
                <a:cs typeface="Arial" pitchFamily="34" charset="0"/>
              </a:rPr>
              <a:t> </a:t>
            </a:r>
            <a:r>
              <a:rPr lang="ru-RU" sz="1200" b="1" i="1" dirty="0" err="1">
                <a:cs typeface="Arial" pitchFamily="34" charset="0"/>
              </a:rPr>
              <a:t>окупованій</a:t>
            </a:r>
            <a:r>
              <a:rPr lang="ru-RU" sz="1200" b="1" i="1" dirty="0">
                <a:cs typeface="Arial" pitchFamily="34" charset="0"/>
              </a:rPr>
              <a:t> </a:t>
            </a:r>
            <a:r>
              <a:rPr lang="ru-RU" sz="1200" b="1" i="1" dirty="0" err="1">
                <a:cs typeface="Arial" pitchFamily="34" charset="0"/>
              </a:rPr>
              <a:t>території</a:t>
            </a:r>
            <a:r>
              <a:rPr lang="ru-RU" sz="1200" b="1" i="1" dirty="0">
                <a:cs typeface="Arial" pitchFamily="34" charset="0"/>
              </a:rPr>
              <a:t> </a:t>
            </a:r>
            <a:r>
              <a:rPr lang="ru-RU" sz="1200" b="1" i="1" dirty="0" err="1">
                <a:cs typeface="Arial" pitchFamily="34" charset="0"/>
              </a:rPr>
              <a:t>України</a:t>
            </a:r>
            <a:r>
              <a:rPr lang="ru-RU" sz="1200" b="1" i="1" dirty="0">
                <a:cs typeface="Arial" pitchFamily="34" charset="0"/>
              </a:rPr>
              <a:t> </a:t>
            </a:r>
            <a:r>
              <a:rPr lang="ru-RU" sz="1200" b="1" i="1" dirty="0" err="1">
                <a:cs typeface="Arial" pitchFamily="34" charset="0"/>
              </a:rPr>
              <a:t>або</a:t>
            </a:r>
            <a:r>
              <a:rPr lang="ru-RU" sz="1200" b="1" i="1" dirty="0">
                <a:cs typeface="Arial" pitchFamily="34" charset="0"/>
              </a:rPr>
              <a:t> в </a:t>
            </a:r>
            <a:r>
              <a:rPr lang="ru-RU" sz="1200" b="1" i="1" dirty="0" err="1">
                <a:cs typeface="Arial" pitchFamily="34" charset="0"/>
              </a:rPr>
              <a:t>населених</a:t>
            </a:r>
            <a:r>
              <a:rPr lang="ru-RU" sz="1200" b="1" i="1" dirty="0">
                <a:cs typeface="Arial" pitchFamily="34" charset="0"/>
              </a:rPr>
              <a:t> пунктах, </a:t>
            </a:r>
            <a:r>
              <a:rPr lang="ru-RU" sz="1200" b="1" i="1" dirty="0" err="1">
                <a:cs typeface="Arial" pitchFamily="34" charset="0"/>
              </a:rPr>
              <a:t>віднесених</a:t>
            </a:r>
            <a:r>
              <a:rPr lang="ru-RU" sz="1200" b="1" i="1" dirty="0">
                <a:cs typeface="Arial" pitchFamily="34" charset="0"/>
              </a:rPr>
              <a:t> до </a:t>
            </a:r>
            <a:r>
              <a:rPr lang="ru-RU" sz="1200" b="1" i="1" dirty="0" err="1">
                <a:cs typeface="Arial" pitchFamily="34" charset="0"/>
              </a:rPr>
              <a:t>територій</a:t>
            </a:r>
            <a:r>
              <a:rPr lang="ru-RU" sz="1200" b="1" i="1" dirty="0">
                <a:cs typeface="Arial" pitchFamily="34" charset="0"/>
              </a:rPr>
              <a:t> </a:t>
            </a:r>
            <a:r>
              <a:rPr lang="ru-RU" sz="1200" b="1" i="1" dirty="0" err="1">
                <a:cs typeface="Arial" pitchFamily="34" charset="0"/>
              </a:rPr>
              <a:t>активних</a:t>
            </a:r>
            <a:r>
              <a:rPr lang="ru-RU" sz="1200" b="1" i="1" dirty="0">
                <a:cs typeface="Arial" pitchFamily="34" charset="0"/>
              </a:rPr>
              <a:t> </a:t>
            </a:r>
            <a:r>
              <a:rPr lang="ru-RU" sz="1200" b="1" i="1" dirty="0" err="1">
                <a:cs typeface="Arial" pitchFamily="34" charset="0"/>
              </a:rPr>
              <a:t>бойових</a:t>
            </a:r>
            <a:r>
              <a:rPr lang="ru-RU" sz="1200" b="1" i="1" dirty="0">
                <a:cs typeface="Arial" pitchFamily="34" charset="0"/>
              </a:rPr>
              <a:t> </a:t>
            </a:r>
            <a:r>
              <a:rPr lang="ru-RU" sz="1200" b="1" i="1" dirty="0" err="1">
                <a:cs typeface="Arial" pitchFamily="34" charset="0"/>
              </a:rPr>
              <a:t>дій</a:t>
            </a:r>
            <a:r>
              <a:rPr lang="ru-RU" sz="1200" dirty="0">
                <a:cs typeface="Arial" pitchFamily="34" charset="0"/>
              </a:rPr>
              <a:t> станом на день </a:t>
            </a:r>
            <a:r>
              <a:rPr lang="ru-RU" sz="1200" dirty="0" err="1">
                <a:cs typeface="Arial" pitchFamily="34" charset="0"/>
              </a:rPr>
              <a:t>віднесення</a:t>
            </a:r>
            <a:r>
              <a:rPr lang="ru-RU" sz="1200" dirty="0">
                <a:cs typeface="Arial" pitchFamily="34" charset="0"/>
              </a:rPr>
              <a:t> до </a:t>
            </a:r>
            <a:r>
              <a:rPr lang="ru-RU" sz="1200" dirty="0" err="1">
                <a:cs typeface="Arial" pitchFamily="34" charset="0"/>
              </a:rPr>
              <a:t>відповідних</a:t>
            </a:r>
            <a:r>
              <a:rPr lang="ru-RU" sz="1200" dirty="0">
                <a:cs typeface="Arial" pitchFamily="34" charset="0"/>
              </a:rPr>
              <a:t> </a:t>
            </a:r>
            <a:r>
              <a:rPr lang="ru-RU" sz="1200" dirty="0" err="1">
                <a:cs typeface="Arial" pitchFamily="34" charset="0"/>
              </a:rPr>
              <a:t>категорій</a:t>
            </a:r>
            <a:r>
              <a:rPr lang="ru-RU" sz="1200" dirty="0">
                <a:cs typeface="Arial" pitchFamily="34" charset="0"/>
              </a:rPr>
              <a:t>, та </a:t>
            </a:r>
            <a:r>
              <a:rPr lang="ru-RU" sz="1200" dirty="0" err="1">
                <a:cs typeface="Arial" pitchFamily="34" charset="0"/>
              </a:rPr>
              <a:t>які</a:t>
            </a:r>
            <a:r>
              <a:rPr lang="ru-RU" sz="1200" dirty="0">
                <a:cs typeface="Arial" pitchFamily="34" charset="0"/>
              </a:rPr>
              <a:t> </a:t>
            </a:r>
            <a:r>
              <a:rPr lang="ru-RU" sz="1200" dirty="0" err="1">
                <a:cs typeface="Arial" pitchFamily="34" charset="0"/>
              </a:rPr>
              <a:t>перебувають</a:t>
            </a:r>
            <a:r>
              <a:rPr lang="ru-RU" sz="1200" dirty="0">
                <a:cs typeface="Arial" pitchFamily="34" charset="0"/>
              </a:rPr>
              <a:t> на </a:t>
            </a:r>
            <a:r>
              <a:rPr lang="ru-RU" sz="1200" dirty="0" err="1">
                <a:cs typeface="Arial" pitchFamily="34" charset="0"/>
              </a:rPr>
              <a:t>ній</a:t>
            </a:r>
            <a:r>
              <a:rPr lang="ru-RU" sz="1200" dirty="0">
                <a:cs typeface="Arial" pitchFamily="34" charset="0"/>
              </a:rPr>
              <a:t> </a:t>
            </a:r>
            <a:r>
              <a:rPr lang="ru-RU" sz="1200" dirty="0" err="1">
                <a:cs typeface="Arial" pitchFamily="34" charset="0"/>
              </a:rPr>
              <a:t>або</a:t>
            </a:r>
            <a:r>
              <a:rPr lang="ru-RU" sz="1200" dirty="0">
                <a:cs typeface="Arial" pitchFamily="34" charset="0"/>
              </a:rPr>
              <a:t> </a:t>
            </a:r>
            <a:r>
              <a:rPr lang="ru-RU" sz="1200" dirty="0" err="1">
                <a:cs typeface="Arial" pitchFamily="34" charset="0"/>
              </a:rPr>
              <a:t>які</a:t>
            </a:r>
            <a:r>
              <a:rPr lang="ru-RU" sz="1200" dirty="0">
                <a:cs typeface="Arial" pitchFamily="34" charset="0"/>
              </a:rPr>
              <a:t> </a:t>
            </a:r>
            <a:r>
              <a:rPr lang="ru-RU" sz="1200" dirty="0" err="1">
                <a:cs typeface="Arial" pitchFamily="34" charset="0"/>
              </a:rPr>
              <a:t>переселилися</a:t>
            </a:r>
            <a:r>
              <a:rPr lang="ru-RU" sz="1200" dirty="0">
                <a:cs typeface="Arial" pitchFamily="34" charset="0"/>
              </a:rPr>
              <a:t> з </a:t>
            </a:r>
            <a:r>
              <a:rPr lang="ru-RU" sz="1200" dirty="0" err="1">
                <a:cs typeface="Arial" pitchFamily="34" charset="0"/>
              </a:rPr>
              <a:t>неї</a:t>
            </a:r>
            <a:r>
              <a:rPr lang="ru-RU" sz="1200" dirty="0">
                <a:cs typeface="Arial" pitchFamily="34" charset="0"/>
              </a:rPr>
              <a:t> </a:t>
            </a:r>
            <a:r>
              <a:rPr lang="ru-RU" sz="1200" b="1" dirty="0" err="1">
                <a:cs typeface="Arial" pitchFamily="34" charset="0"/>
              </a:rPr>
              <a:t>після</a:t>
            </a:r>
            <a:r>
              <a:rPr lang="ru-RU" sz="1200" b="1" dirty="0">
                <a:cs typeface="Arial" pitchFamily="34" charset="0"/>
              </a:rPr>
              <a:t> 01 </a:t>
            </a:r>
            <a:r>
              <a:rPr lang="ru-RU" sz="1200" b="1" dirty="0" err="1">
                <a:cs typeface="Arial" pitchFamily="34" charset="0"/>
              </a:rPr>
              <a:t>жовтня</a:t>
            </a:r>
            <a:r>
              <a:rPr lang="ru-RU" sz="1200" b="1" dirty="0">
                <a:cs typeface="Arial" pitchFamily="34" charset="0"/>
              </a:rPr>
              <a:t> </a:t>
            </a:r>
            <a:r>
              <a:rPr lang="ru-RU" sz="1200" dirty="0">
                <a:cs typeface="Arial" pitchFamily="34" charset="0"/>
              </a:rPr>
              <a:t>року, </a:t>
            </a:r>
            <a:r>
              <a:rPr lang="ru-RU" sz="1200" dirty="0" err="1">
                <a:cs typeface="Arial" pitchFamily="34" charset="0"/>
              </a:rPr>
              <a:t>що</a:t>
            </a:r>
            <a:r>
              <a:rPr lang="ru-RU" sz="1200" dirty="0">
                <a:cs typeface="Arial" pitchFamily="34" charset="0"/>
              </a:rPr>
              <a:t> </a:t>
            </a:r>
            <a:r>
              <a:rPr lang="ru-RU" sz="1200" dirty="0" err="1">
                <a:cs typeface="Arial" pitchFamily="34" charset="0"/>
              </a:rPr>
              <a:t>передує</a:t>
            </a:r>
            <a:r>
              <a:rPr lang="ru-RU" sz="1200" dirty="0">
                <a:cs typeface="Arial" pitchFamily="34" charset="0"/>
              </a:rPr>
              <a:t> року </a:t>
            </a:r>
            <a:r>
              <a:rPr lang="ru-RU" sz="1200" dirty="0" err="1">
                <a:cs typeface="Arial" pitchFamily="34" charset="0"/>
              </a:rPr>
              <a:t>вступу</a:t>
            </a:r>
            <a:r>
              <a:rPr lang="ru-RU" sz="1200" dirty="0">
                <a:cs typeface="Arial" pitchFamily="34" charset="0"/>
              </a:rPr>
              <a:t>, </a:t>
            </a:r>
            <a:r>
              <a:rPr lang="ru-RU" sz="1200" b="1" dirty="0" err="1">
                <a:cs typeface="Arial" pitchFamily="34" charset="0"/>
              </a:rPr>
              <a:t>розпочинається</a:t>
            </a:r>
            <a:r>
              <a:rPr lang="ru-RU" sz="1200" b="1" dirty="0">
                <a:cs typeface="Arial" pitchFamily="34" charset="0"/>
              </a:rPr>
              <a:t> 01 липня </a:t>
            </a:r>
            <a:r>
              <a:rPr lang="ru-RU" sz="1200" dirty="0">
                <a:cs typeface="Arial" pitchFamily="34" charset="0"/>
              </a:rPr>
              <a:t>та </a:t>
            </a:r>
            <a:r>
              <a:rPr lang="ru-RU" sz="1200" dirty="0" err="1">
                <a:cs typeface="Arial" pitchFamily="34" charset="0"/>
              </a:rPr>
              <a:t>закінчується</a:t>
            </a:r>
            <a:r>
              <a:rPr lang="ru-RU" sz="1200" dirty="0">
                <a:cs typeface="Arial" pitchFamily="34" charset="0"/>
              </a:rPr>
              <a:t>:</a:t>
            </a:r>
          </a:p>
          <a:p>
            <a:pPr marL="0" indent="0">
              <a:buNone/>
            </a:pPr>
            <a:endParaRPr lang="ru-RU" sz="1200" dirty="0">
              <a:cs typeface="Arial" pitchFamily="34" charset="0"/>
            </a:endParaRPr>
          </a:p>
          <a:p>
            <a:pPr marL="0" indent="0">
              <a:buNone/>
            </a:pPr>
            <a:r>
              <a:rPr lang="ru-RU" sz="1200" dirty="0">
                <a:cs typeface="Arial" pitchFamily="34" charset="0"/>
              </a:rPr>
              <a:t>для </a:t>
            </a:r>
            <a:r>
              <a:rPr lang="ru-RU" sz="1200" dirty="0" err="1">
                <a:cs typeface="Arial" pitchFamily="34" charset="0"/>
              </a:rPr>
              <a:t>вступу</a:t>
            </a:r>
            <a:r>
              <a:rPr lang="ru-RU" sz="1200" dirty="0">
                <a:cs typeface="Arial" pitchFamily="34" charset="0"/>
              </a:rPr>
              <a:t> на </a:t>
            </a:r>
            <a:r>
              <a:rPr lang="ru-RU" sz="1200" dirty="0" err="1">
                <a:cs typeface="Arial" pitchFamily="34" charset="0"/>
              </a:rPr>
              <a:t>місця</a:t>
            </a:r>
            <a:r>
              <a:rPr lang="ru-RU" sz="1200" dirty="0">
                <a:cs typeface="Arial" pitchFamily="34" charset="0"/>
              </a:rPr>
              <a:t> </a:t>
            </a:r>
            <a:r>
              <a:rPr lang="ru-RU" sz="1200" b="1" dirty="0">
                <a:cs typeface="Arial" pitchFamily="34" charset="0"/>
              </a:rPr>
              <a:t>державного </a:t>
            </a:r>
            <a:r>
              <a:rPr lang="ru-RU" sz="1200" b="1" dirty="0" err="1">
                <a:cs typeface="Arial" pitchFamily="34" charset="0"/>
              </a:rPr>
              <a:t>замовлення</a:t>
            </a:r>
            <a:r>
              <a:rPr lang="ru-RU" sz="1200" b="1" dirty="0">
                <a:cs typeface="Arial" pitchFamily="34" charset="0"/>
              </a:rPr>
              <a:t> о 18:00 01 </a:t>
            </a:r>
            <a:r>
              <a:rPr lang="ru-RU" sz="1200" b="1" dirty="0" err="1">
                <a:cs typeface="Arial" pitchFamily="34" charset="0"/>
              </a:rPr>
              <a:t>серпня</a:t>
            </a:r>
            <a:r>
              <a:rPr lang="ru-RU" sz="1200" dirty="0">
                <a:cs typeface="Arial" pitchFamily="34" charset="0"/>
              </a:rPr>
              <a:t>, </a:t>
            </a:r>
          </a:p>
          <a:p>
            <a:pPr marL="0" indent="0">
              <a:buNone/>
            </a:pPr>
            <a:r>
              <a:rPr lang="ru-RU" sz="1200" dirty="0">
                <a:cs typeface="Arial" pitchFamily="34" charset="0"/>
              </a:rPr>
              <a:t>для </a:t>
            </a:r>
            <a:r>
              <a:rPr lang="ru-RU" sz="1200" dirty="0" err="1">
                <a:cs typeface="Arial" pitchFamily="34" charset="0"/>
              </a:rPr>
              <a:t>вступу</a:t>
            </a:r>
            <a:r>
              <a:rPr lang="ru-RU" sz="1200" dirty="0">
                <a:cs typeface="Arial" pitchFamily="34" charset="0"/>
              </a:rPr>
              <a:t> на </a:t>
            </a:r>
            <a:r>
              <a:rPr lang="ru-RU" sz="1200" dirty="0" err="1">
                <a:cs typeface="Arial" pitchFamily="34" charset="0"/>
              </a:rPr>
              <a:t>місця</a:t>
            </a:r>
            <a:r>
              <a:rPr lang="ru-RU" sz="1200" dirty="0">
                <a:cs typeface="Arial" pitchFamily="34" charset="0"/>
              </a:rPr>
              <a:t> за </a:t>
            </a:r>
            <a:r>
              <a:rPr lang="ru-RU" sz="1200" b="1" dirty="0" err="1">
                <a:cs typeface="Arial" pitchFamily="34" charset="0"/>
              </a:rPr>
              <a:t>кошти</a:t>
            </a:r>
            <a:r>
              <a:rPr lang="ru-RU" sz="1200" b="1" dirty="0">
                <a:cs typeface="Arial" pitchFamily="34" charset="0"/>
              </a:rPr>
              <a:t> </a:t>
            </a:r>
            <a:r>
              <a:rPr lang="ru-RU" sz="1200" b="1" dirty="0" err="1">
                <a:cs typeface="Arial" pitchFamily="34" charset="0"/>
              </a:rPr>
              <a:t>фізичних</a:t>
            </a:r>
            <a:r>
              <a:rPr lang="ru-RU" sz="1200" b="1" dirty="0">
                <a:cs typeface="Arial" pitchFamily="34" charset="0"/>
              </a:rPr>
              <a:t> (</a:t>
            </a:r>
            <a:r>
              <a:rPr lang="ru-RU" sz="1200" b="1" dirty="0" err="1">
                <a:cs typeface="Arial" pitchFamily="34" charset="0"/>
              </a:rPr>
              <a:t>юридичних</a:t>
            </a:r>
            <a:r>
              <a:rPr lang="ru-RU" sz="1200" b="1" dirty="0">
                <a:cs typeface="Arial" pitchFamily="34" charset="0"/>
              </a:rPr>
              <a:t>) </a:t>
            </a:r>
            <a:r>
              <a:rPr lang="ru-RU" sz="1200" b="1" dirty="0" err="1">
                <a:cs typeface="Arial" pitchFamily="34" charset="0"/>
              </a:rPr>
              <a:t>осіб</a:t>
            </a:r>
            <a:r>
              <a:rPr lang="ru-RU" sz="1200" b="1" dirty="0">
                <a:cs typeface="Arial" pitchFamily="34" charset="0"/>
              </a:rPr>
              <a:t> - 23 вересня</a:t>
            </a:r>
            <a:r>
              <a:rPr lang="ru-RU" sz="1200" dirty="0">
                <a:cs typeface="Arial" pitchFamily="34" charset="0"/>
              </a:rPr>
              <a:t>.</a:t>
            </a:r>
          </a:p>
          <a:p>
            <a:pPr marL="0" indent="0">
              <a:buNone/>
            </a:pPr>
            <a:endParaRPr lang="ru-RU" sz="1200" dirty="0">
              <a:cs typeface="Arial" pitchFamily="34" charset="0"/>
            </a:endParaRPr>
          </a:p>
          <a:p>
            <a:pPr marL="0" indent="0">
              <a:buNone/>
            </a:pPr>
            <a:r>
              <a:rPr lang="uk-UA" sz="1200" b="1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Оновлено: </a:t>
            </a:r>
            <a:r>
              <a:rPr lang="uk-UA" sz="1200" dirty="0">
                <a:latin typeface="Arial" pitchFamily="34" charset="0"/>
                <a:cs typeface="Arial" pitchFamily="34" charset="0"/>
              </a:rPr>
              <a:t>Додаток 1. </a:t>
            </a:r>
          </a:p>
          <a:p>
            <a:pPr marL="0" indent="0">
              <a:buNone/>
            </a:pPr>
            <a:endParaRPr lang="ru-RU" sz="1200" dirty="0">
              <a:cs typeface="Arial" pitchFamily="34" charset="0"/>
            </a:endParaRP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4C6FE3B0-1C34-492C-A322-859CDB08723E}"/>
              </a:ext>
            </a:extLst>
          </p:cNvPr>
          <p:cNvSpPr/>
          <p:nvPr/>
        </p:nvSpPr>
        <p:spPr>
          <a:xfrm>
            <a:off x="1" y="0"/>
            <a:ext cx="616590" cy="5143500"/>
          </a:xfrm>
          <a:prstGeom prst="rect">
            <a:avLst/>
          </a:prstGeom>
          <a:solidFill>
            <a:srgbClr val="A11A1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 dirty="0"/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D931DB12-7E4D-451B-B55D-54CDC0A8743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51" y="230196"/>
            <a:ext cx="1085849" cy="10858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646942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464A24-63A0-1814-6966-6D64578EBA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341B7B06-BFBC-75B6-16F6-3355F0A6DBCC}"/>
              </a:ext>
            </a:extLst>
          </p:cNvPr>
          <p:cNvSpPr/>
          <p:nvPr/>
        </p:nvSpPr>
        <p:spPr>
          <a:xfrm>
            <a:off x="1" y="0"/>
            <a:ext cx="616590" cy="5143500"/>
          </a:xfrm>
          <a:prstGeom prst="rect">
            <a:avLst/>
          </a:prstGeom>
          <a:solidFill>
            <a:srgbClr val="A11A1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 dirty="0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B8465C0C-200D-F243-4E77-086308C99F4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51" y="230196"/>
            <a:ext cx="1085849" cy="1085849"/>
          </a:xfrm>
          <a:prstGeom prst="rect">
            <a:avLst/>
          </a:prstGeom>
        </p:spPr>
      </p:pic>
      <p:sp>
        <p:nvSpPr>
          <p:cNvPr id="3" name="Rectangle 3">
            <a:extLst>
              <a:ext uri="{FF2B5EF4-FFF2-40B4-BE49-F238E27FC236}">
                <a16:creationId xmlns:a16="http://schemas.microsoft.com/office/drawing/2014/main" id="{1F177742-B47F-0507-44C0-40F79C0A0E24}"/>
              </a:ext>
            </a:extLst>
          </p:cNvPr>
          <p:cNvSpPr>
            <a:spLocks noChangeArrowheads="1"/>
          </p:cNvSpPr>
          <p:nvPr/>
        </p:nvSpPr>
        <p:spPr bwMode="auto">
          <a:xfrm>
            <a:off x="980728" y="1929287"/>
            <a:ext cx="5545033" cy="858487"/>
          </a:xfrm>
          <a:prstGeom prst="rect">
            <a:avLst/>
          </a:prstGeom>
          <a:solidFill>
            <a:schemeClr val="bg1">
              <a:alpha val="48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algn="ctr" eaLnBrk="1" hangingPunct="1">
              <a:defRPr/>
            </a:pPr>
            <a:r>
              <a:rPr lang="uk-UA" sz="3200" b="1" dirty="0">
                <a:solidFill>
                  <a:srgbClr val="A11A16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ВСТУП ДО АСПІРАНТУРИ</a:t>
            </a:r>
            <a:endParaRPr lang="ru-RU" sz="3200" b="1" dirty="0">
              <a:solidFill>
                <a:srgbClr val="A11A16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13750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-37920" y="2895787"/>
            <a:ext cx="1128579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Аспірантура</a:t>
            </a:r>
            <a:endParaRPr lang="uk-UA" altLang="ru-RU" sz="1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AutoShape 8" descr="ÐÐ°ÑÑÐ¸Ð½ÐºÐ¸ Ð¿Ð¾ Ð·Ð°Ð¿ÑÐ¾ÑÑ PhD"/>
          <p:cNvSpPr>
            <a:spLocks noChangeAspect="1" noChangeArrowheads="1"/>
          </p:cNvSpPr>
          <p:nvPr/>
        </p:nvSpPr>
        <p:spPr bwMode="auto">
          <a:xfrm>
            <a:off x="116681" y="-108347"/>
            <a:ext cx="228600" cy="228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ru-RU" sz="1350"/>
          </a:p>
        </p:txBody>
      </p:sp>
      <p:sp>
        <p:nvSpPr>
          <p:cNvPr id="9" name="AutoShape 10" descr="ÐÐ°ÑÑÐ¸Ð½ÐºÐ¸ Ð¿Ð¾ Ð·Ð°Ð¿ÑÐ¾ÑÑ PhD"/>
          <p:cNvSpPr>
            <a:spLocks noChangeAspect="1" noChangeArrowheads="1"/>
          </p:cNvSpPr>
          <p:nvPr/>
        </p:nvSpPr>
        <p:spPr bwMode="auto">
          <a:xfrm>
            <a:off x="230981" y="5953"/>
            <a:ext cx="228600" cy="228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ru-RU" sz="1350"/>
          </a:p>
        </p:txBody>
      </p:sp>
      <p:sp>
        <p:nvSpPr>
          <p:cNvPr id="10" name="AutoShape 12" descr="ÐÐ°ÑÑÐ¸Ð½ÐºÐ¸ Ð¿Ð¾ Ð·Ð°Ð¿ÑÐ¾ÑÑ PhD"/>
          <p:cNvSpPr>
            <a:spLocks noChangeAspect="1" noChangeArrowheads="1"/>
          </p:cNvSpPr>
          <p:nvPr/>
        </p:nvSpPr>
        <p:spPr bwMode="auto">
          <a:xfrm>
            <a:off x="345281" y="120253"/>
            <a:ext cx="228600" cy="228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ru-RU" sz="1350"/>
          </a:p>
        </p:txBody>
      </p:sp>
      <p:sp>
        <p:nvSpPr>
          <p:cNvPr id="14" name="Прямоугольник 13"/>
          <p:cNvSpPr/>
          <p:nvPr/>
        </p:nvSpPr>
        <p:spPr>
          <a:xfrm>
            <a:off x="1538790" y="4623979"/>
            <a:ext cx="4683852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uk-UA" sz="1200" dirty="0">
                <a:latin typeface="Arial" pitchFamily="34" charset="0"/>
                <a:cs typeface="Arial" pitchFamily="34" charset="0"/>
              </a:rPr>
              <a:t>Правила прийому до аспірантури</a:t>
            </a: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079342" y="843558"/>
            <a:ext cx="5752020" cy="3829690"/>
          </a:xfrm>
        </p:spPr>
        <p:txBody>
          <a:bodyPr anchor="t">
            <a:normAutofit fontScale="92500"/>
          </a:bodyPr>
          <a:lstStyle/>
          <a:p>
            <a:pPr marL="0" indent="0">
              <a:buNone/>
            </a:pPr>
            <a:r>
              <a:rPr lang="uk-UA" sz="1350" b="1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Додано</a:t>
            </a:r>
            <a:r>
              <a:rPr lang="uk-UA" sz="1350" dirty="0">
                <a:latin typeface="Arial" pitchFamily="34" charset="0"/>
                <a:cs typeface="Arial" pitchFamily="34" charset="0"/>
              </a:rPr>
              <a:t> :</a:t>
            </a:r>
          </a:p>
          <a:p>
            <a:pPr marL="0" indent="0" algn="just">
              <a:lnSpc>
                <a:spcPts val="1800"/>
              </a:lnSpc>
              <a:buNone/>
            </a:pPr>
            <a:r>
              <a:rPr lang="uk-UA" sz="1275" dirty="0">
                <a:latin typeface="Arial" pitchFamily="34" charset="0"/>
                <a:cs typeface="Arial" pitchFamily="34" charset="0"/>
              </a:rPr>
              <a:t>Оцінювання у формі </a:t>
            </a:r>
            <a:r>
              <a:rPr lang="uk-UA" sz="1275" b="1" dirty="0">
                <a:latin typeface="Arial" pitchFamily="34" charset="0"/>
                <a:cs typeface="Arial" pitchFamily="34" charset="0"/>
              </a:rPr>
              <a:t>вступного іспиту із спеціальності</a:t>
            </a:r>
            <a:r>
              <a:rPr lang="uk-UA" sz="1275" dirty="0">
                <a:latin typeface="Arial" pitchFamily="34" charset="0"/>
                <a:cs typeface="Arial" pitchFamily="34" charset="0"/>
              </a:rPr>
              <a:t>, у разі вступу на навчання для здобуття ступеня доктора філософії, </a:t>
            </a:r>
            <a:r>
              <a:rPr lang="uk-UA" sz="1275" b="1" dirty="0">
                <a:latin typeface="Arial" pitchFamily="34" charset="0"/>
                <a:cs typeface="Arial" pitchFamily="34" charset="0"/>
              </a:rPr>
              <a:t>допускається в дистанційному форматі за рішенням приймальної комісії</a:t>
            </a:r>
            <a:r>
              <a:rPr lang="uk-UA" sz="1275" dirty="0">
                <a:latin typeface="Arial" pitchFamily="34" charset="0"/>
                <a:cs typeface="Arial" pitchFamily="34" charset="0"/>
              </a:rPr>
              <a:t>.</a:t>
            </a:r>
          </a:p>
          <a:p>
            <a:pPr marL="0" indent="0">
              <a:lnSpc>
                <a:spcPts val="1800"/>
              </a:lnSpc>
              <a:buNone/>
            </a:pPr>
            <a:r>
              <a:rPr lang="uk-UA" sz="1350" b="1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Залишили без змін :</a:t>
            </a:r>
          </a:p>
          <a:p>
            <a:pPr marL="0" indent="0" algn="just">
              <a:lnSpc>
                <a:spcPts val="1800"/>
              </a:lnSpc>
              <a:buNone/>
            </a:pPr>
            <a:r>
              <a:rPr lang="uk-UA" sz="1275" dirty="0">
                <a:latin typeface="Arial" pitchFamily="34" charset="0"/>
                <a:cs typeface="Arial" pitchFamily="34" charset="0"/>
              </a:rPr>
              <a:t>Вступні іспити із спеціальності фіксуються в обов’язковому порядку з використанням відеозапису не менше ніж з двох камер відеоспостереження. </a:t>
            </a:r>
          </a:p>
          <a:p>
            <a:pPr marL="0" indent="0" algn="just">
              <a:lnSpc>
                <a:spcPts val="1800"/>
              </a:lnSpc>
              <a:buNone/>
            </a:pPr>
            <a:r>
              <a:rPr lang="uk-UA" sz="1275" i="1" dirty="0">
                <a:latin typeface="Arial" pitchFamily="34" charset="0"/>
                <a:cs typeface="Arial" pitchFamily="34" charset="0"/>
              </a:rPr>
              <a:t>Але розширили перелік осіб, відеозапис оцінювання яких не оприлюднюється</a:t>
            </a:r>
            <a:r>
              <a:rPr lang="uk-UA" sz="1275" dirty="0">
                <a:latin typeface="Arial" pitchFamily="34" charset="0"/>
                <a:cs typeface="Arial" pitchFamily="34" charset="0"/>
              </a:rPr>
              <a:t>.</a:t>
            </a:r>
          </a:p>
          <a:p>
            <a:pPr marL="0" indent="0">
              <a:lnSpc>
                <a:spcPts val="1800"/>
              </a:lnSpc>
              <a:buNone/>
            </a:pPr>
            <a:r>
              <a:rPr lang="uk-UA" sz="1350" b="1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Додано</a:t>
            </a:r>
            <a:r>
              <a:rPr lang="uk-UA" sz="1350" dirty="0">
                <a:latin typeface="Arial" pitchFamily="34" charset="0"/>
                <a:cs typeface="Arial" pitchFamily="34" charset="0"/>
              </a:rPr>
              <a:t> :</a:t>
            </a:r>
          </a:p>
          <a:p>
            <a:pPr marL="0" indent="0" algn="just">
              <a:lnSpc>
                <a:spcPts val="1800"/>
              </a:lnSpc>
              <a:buNone/>
            </a:pPr>
            <a:r>
              <a:rPr lang="uk-UA" sz="1275" dirty="0">
                <a:latin typeface="Arial" pitchFamily="34" charset="0"/>
                <a:cs typeface="Arial" pitchFamily="34" charset="0"/>
              </a:rPr>
              <a:t>Для одночасного здобуття ступеня вищої освіти за іншою освітньою програмою приймаються особи, які здобувають такий самий або вищий рівень (ступінь) вищої освіти не менше одного року та виконують у повному обсязі індивідуальний навчальний план.</a:t>
            </a:r>
          </a:p>
          <a:p>
            <a:pPr marL="0" indent="0">
              <a:lnSpc>
                <a:spcPts val="1800"/>
              </a:lnSpc>
              <a:buNone/>
            </a:pPr>
            <a:r>
              <a:rPr lang="uk-UA" sz="1275" b="1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Оновлено: </a:t>
            </a:r>
            <a:r>
              <a:rPr lang="uk-UA" sz="1275" dirty="0">
                <a:latin typeface="Arial" pitchFamily="34" charset="0"/>
                <a:cs typeface="Arial" pitchFamily="34" charset="0"/>
              </a:rPr>
              <a:t>переоформлені сертифікати про проходження акредитації. </a:t>
            </a:r>
          </a:p>
          <a:p>
            <a:pPr marL="0" indent="0">
              <a:buNone/>
            </a:pPr>
            <a:endParaRPr lang="ru-RU" sz="1200" dirty="0"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endParaRPr lang="ru-RU" sz="1200" dirty="0">
              <a:cs typeface="Arial" pitchFamily="34" charset="0"/>
            </a:endParaRPr>
          </a:p>
        </p:txBody>
      </p:sp>
      <p:sp>
        <p:nvSpPr>
          <p:cNvPr id="12" name="Заголовок 1"/>
          <p:cNvSpPr>
            <a:spLocks noGrp="1"/>
          </p:cNvSpPr>
          <p:nvPr>
            <p:ph type="title"/>
          </p:nvPr>
        </p:nvSpPr>
        <p:spPr>
          <a:xfrm>
            <a:off x="1143000" y="161397"/>
            <a:ext cx="5086350" cy="378042"/>
          </a:xfrm>
        </p:spPr>
        <p:txBody>
          <a:bodyPr>
            <a:noAutofit/>
          </a:bodyPr>
          <a:lstStyle/>
          <a:p>
            <a:pPr algn="ctr"/>
            <a:r>
              <a:rPr lang="ru-RU" sz="2400" dirty="0"/>
              <a:t>Правила </a:t>
            </a:r>
            <a:r>
              <a:rPr lang="uk-UA" sz="2400" dirty="0"/>
              <a:t>прийому 2026. </a:t>
            </a:r>
            <a:r>
              <a:rPr lang="ru-RU" sz="2400" dirty="0"/>
              <a:t> </a:t>
            </a:r>
            <a:r>
              <a:rPr lang="uk-UA" sz="2400" dirty="0"/>
              <a:t>Аспірантура</a:t>
            </a:r>
            <a:r>
              <a:rPr lang="ru-RU" sz="2400" dirty="0"/>
              <a:t>.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4C6FE3B0-1C34-492C-A322-859CDB08723E}"/>
              </a:ext>
            </a:extLst>
          </p:cNvPr>
          <p:cNvSpPr/>
          <p:nvPr/>
        </p:nvSpPr>
        <p:spPr>
          <a:xfrm>
            <a:off x="1" y="0"/>
            <a:ext cx="616590" cy="5143500"/>
          </a:xfrm>
          <a:prstGeom prst="rect">
            <a:avLst/>
          </a:prstGeom>
          <a:solidFill>
            <a:srgbClr val="A11A1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 dirty="0"/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D931DB12-7E4D-451B-B55D-54CDC0A8743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51" y="230196"/>
            <a:ext cx="1085849" cy="10858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803033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3BAD9078-BE88-408C-A649-9A55CD1BAF3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60000" contrast="-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21834"/>
          <a:stretch/>
        </p:blipFill>
        <p:spPr>
          <a:xfrm>
            <a:off x="-1246302" y="0"/>
            <a:ext cx="9350603" cy="5167284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45846" y="1504438"/>
            <a:ext cx="6756797" cy="9643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8500" b="1" baseline="30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" panose="020B0604020202020204" pitchFamily="34" charset="0"/>
                <a:cs typeface="Helvetica" panose="020B0604020202020204" pitchFamily="34" charset="0"/>
              </a:rPr>
              <a:t>Дякую за увагу!</a:t>
            </a:r>
            <a:endParaRPr lang="en-GB" sz="8500" b="1" baseline="30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 flipH="1">
            <a:off x="116633" y="2307397"/>
            <a:ext cx="6540773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" name="Группа 7"/>
          <p:cNvGrpSpPr/>
          <p:nvPr/>
        </p:nvGrpSpPr>
        <p:grpSpPr>
          <a:xfrm>
            <a:off x="692697" y="2691271"/>
            <a:ext cx="2199957" cy="985861"/>
            <a:chOff x="1403648" y="843558"/>
            <a:chExt cx="1296144" cy="985861"/>
          </a:xfrm>
        </p:grpSpPr>
        <p:sp>
          <p:nvSpPr>
            <p:cNvPr id="9" name="TextBox 8"/>
            <p:cNvSpPr txBox="1"/>
            <p:nvPr/>
          </p:nvSpPr>
          <p:spPr>
            <a:xfrm>
              <a:off x="1403648" y="1054848"/>
              <a:ext cx="1296144" cy="77457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uk-UA" baseline="300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elvetica" panose="020B0604020202020204" pitchFamily="34" charset="0"/>
                  <a:cs typeface="Helvetica" panose="020B0604020202020204" pitchFamily="34" charset="0"/>
                </a:rPr>
                <a:t>НТУ «ХПІ», У2, ауд.106</a:t>
              </a:r>
              <a:endParaRPr lang="ru-RU" baseline="30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" panose="020B0604020202020204" pitchFamily="34" charset="0"/>
                <a:cs typeface="Helvetica" panose="020B0604020202020204" pitchFamily="34" charset="0"/>
              </a:endParaRPr>
            </a:p>
            <a:p>
              <a:r>
                <a:rPr lang="ru-RU" baseline="30000" dirty="0" err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elvetica" panose="020B0604020202020204" pitchFamily="34" charset="0"/>
                  <a:cs typeface="Helvetica" panose="020B0604020202020204" pitchFamily="34" charset="0"/>
                </a:rPr>
                <a:t>вул</a:t>
              </a:r>
              <a:r>
                <a:rPr lang="ru-RU" baseline="300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elvetica" panose="020B0604020202020204" pitchFamily="34" charset="0"/>
                  <a:cs typeface="Helvetica" panose="020B0604020202020204" pitchFamily="34" charset="0"/>
                </a:rPr>
                <a:t>. </a:t>
              </a:r>
              <a:r>
                <a:rPr lang="ru-RU" baseline="30000" dirty="0" err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elvetica" panose="020B0604020202020204" pitchFamily="34" charset="0"/>
                  <a:cs typeface="Helvetica" panose="020B0604020202020204" pitchFamily="34" charset="0"/>
                </a:rPr>
                <a:t>Кирпичова</a:t>
              </a:r>
              <a:r>
                <a:rPr lang="ru-RU" baseline="300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elvetica" panose="020B0604020202020204" pitchFamily="34" charset="0"/>
                  <a:cs typeface="Helvetica" panose="020B0604020202020204" pitchFamily="34" charset="0"/>
                </a:rPr>
                <a:t>, 2,</a:t>
              </a:r>
            </a:p>
            <a:p>
              <a:r>
                <a:rPr lang="ru-RU" baseline="30000" dirty="0" err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elvetica" panose="020B0604020202020204" pitchFamily="34" charset="0"/>
                  <a:cs typeface="Helvetica" panose="020B0604020202020204" pitchFamily="34" charset="0"/>
                </a:rPr>
                <a:t>Харків</a:t>
              </a:r>
              <a:r>
                <a:rPr lang="ru-RU" baseline="300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elvetica" panose="020B0604020202020204" pitchFamily="34" charset="0"/>
                  <a:cs typeface="Helvetica" panose="020B0604020202020204" pitchFamily="34" charset="0"/>
                </a:rPr>
                <a:t>, 61002</a:t>
              </a:r>
              <a:endParaRPr lang="en-GB" baseline="30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" panose="020B0604020202020204" pitchFamily="34" charset="0"/>
                <a:cs typeface="Helvetica" panose="020B0604020202020204" pitchFamily="34" charset="0"/>
              </a:endParaRPr>
            </a:p>
            <a:p>
              <a:pPr>
                <a:lnSpc>
                  <a:spcPts val="1000"/>
                </a:lnSpc>
              </a:pPr>
              <a:endParaRPr lang="en-GB" b="1" baseline="30000" dirty="0">
                <a:solidFill>
                  <a:schemeClr val="bg1"/>
                </a:solidFill>
                <a:latin typeface="Helvetica" panose="020B0604020202020204" pitchFamily="34" charset="0"/>
                <a:cs typeface="Helvetica" panose="020B0604020202020204" pitchFamily="34" charset="0"/>
              </a:endParaRP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1403648" y="843558"/>
              <a:ext cx="1296144" cy="2253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ts val="1000"/>
                </a:lnSpc>
              </a:pPr>
              <a:r>
                <a:rPr lang="uk-UA" b="1" baseline="30000" dirty="0">
                  <a:solidFill>
                    <a:schemeClr val="bg1"/>
                  </a:solidFill>
                  <a:latin typeface="Helvetica" panose="020B0604020202020204" pitchFamily="34" charset="0"/>
                  <a:cs typeface="Helvetica" panose="020B0604020202020204" pitchFamily="34" charset="0"/>
                </a:rPr>
                <a:t>Адреса</a:t>
              </a:r>
              <a:endParaRPr lang="en-GB" b="1" baseline="30000" dirty="0">
                <a:solidFill>
                  <a:schemeClr val="bg1"/>
                </a:solidFill>
                <a:latin typeface="Helvetica" panose="020B0604020202020204" pitchFamily="34" charset="0"/>
                <a:cs typeface="Helvetica" panose="020B0604020202020204" pitchFamily="34" charset="0"/>
              </a:endParaRPr>
            </a:p>
          </p:txBody>
        </p:sp>
      </p:grpSp>
      <p:grpSp>
        <p:nvGrpSpPr>
          <p:cNvPr id="11" name="Группа 10"/>
          <p:cNvGrpSpPr/>
          <p:nvPr/>
        </p:nvGrpSpPr>
        <p:grpSpPr>
          <a:xfrm>
            <a:off x="2924867" y="2691271"/>
            <a:ext cx="1728192" cy="672955"/>
            <a:chOff x="1331640" y="706598"/>
            <a:chExt cx="1296144" cy="672955"/>
          </a:xfrm>
        </p:grpSpPr>
        <p:sp>
          <p:nvSpPr>
            <p:cNvPr id="12" name="TextBox 11"/>
            <p:cNvSpPr txBox="1"/>
            <p:nvPr/>
          </p:nvSpPr>
          <p:spPr>
            <a:xfrm>
              <a:off x="1331640" y="917888"/>
              <a:ext cx="129614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aseline="300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elvetica" panose="020B0604020202020204" pitchFamily="34" charset="0"/>
                  <a:cs typeface="Helvetica" panose="020B0604020202020204" pitchFamily="34" charset="0"/>
                </a:rPr>
                <a:t>+380 (73) 707-66-34</a:t>
              </a:r>
            </a:p>
            <a:p>
              <a:endParaRPr lang="en-GB" baseline="30000" dirty="0">
                <a:solidFill>
                  <a:schemeClr val="bg1"/>
                </a:solidFill>
                <a:latin typeface="Helvetica" panose="020B0604020202020204" pitchFamily="34" charset="0"/>
                <a:cs typeface="Helvetica" panose="020B0604020202020204" pitchFamily="34" charset="0"/>
              </a:endParaRP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1331640" y="706598"/>
              <a:ext cx="1296144" cy="2253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ts val="1000"/>
                </a:lnSpc>
              </a:pPr>
              <a:r>
                <a:rPr lang="uk-UA" b="1" baseline="30000" dirty="0">
                  <a:solidFill>
                    <a:schemeClr val="bg1"/>
                  </a:solidFill>
                  <a:latin typeface="Helvetica" panose="020B0604020202020204" pitchFamily="34" charset="0"/>
                  <a:cs typeface="Helvetica" panose="020B0604020202020204" pitchFamily="34" charset="0"/>
                </a:rPr>
                <a:t>Телефон</a:t>
              </a:r>
              <a:endParaRPr lang="en-GB" b="1" baseline="30000" dirty="0">
                <a:solidFill>
                  <a:schemeClr val="bg1"/>
                </a:solidFill>
                <a:latin typeface="Helvetica" panose="020B0604020202020204" pitchFamily="34" charset="0"/>
                <a:cs typeface="Helvetica" panose="020B0604020202020204" pitchFamily="34" charset="0"/>
              </a:endParaRPr>
            </a:p>
          </p:txBody>
        </p:sp>
      </p:grpSp>
      <p:grpSp>
        <p:nvGrpSpPr>
          <p:cNvPr id="14" name="Группа 13"/>
          <p:cNvGrpSpPr/>
          <p:nvPr/>
        </p:nvGrpSpPr>
        <p:grpSpPr>
          <a:xfrm>
            <a:off x="4797152" y="2691271"/>
            <a:ext cx="2016224" cy="857621"/>
            <a:chOff x="1331640" y="706598"/>
            <a:chExt cx="1296144" cy="857621"/>
          </a:xfrm>
        </p:grpSpPr>
        <p:sp>
          <p:nvSpPr>
            <p:cNvPr id="15" name="TextBox 14"/>
            <p:cNvSpPr txBox="1"/>
            <p:nvPr/>
          </p:nvSpPr>
          <p:spPr>
            <a:xfrm>
              <a:off x="1331640" y="917888"/>
              <a:ext cx="129614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baseline="30000" dirty="0">
                  <a:solidFill>
                    <a:schemeClr val="bg1"/>
                  </a:solidFill>
                  <a:latin typeface="Helvetica" panose="020B0604020202020204" pitchFamily="34" charset="0"/>
                  <a:cs typeface="Helvetica" panose="020B0604020202020204" pitchFamily="34" charset="0"/>
                </a:rPr>
                <a:t>go.kpi.kharkov.ua</a:t>
              </a:r>
            </a:p>
            <a:p>
              <a:r>
                <a:rPr lang="en-GB" baseline="30000" dirty="0">
                  <a:solidFill>
                    <a:schemeClr val="bg1"/>
                  </a:solidFill>
                  <a:latin typeface="Helvetica" panose="020B0604020202020204" pitchFamily="34" charset="0"/>
                  <a:cs typeface="Helvetica" panose="020B0604020202020204" pitchFamily="34" charset="0"/>
                </a:rPr>
                <a:t>vstup.kpi.kharkov.ua</a:t>
              </a:r>
              <a:endParaRPr lang="uk-UA" baseline="30000" dirty="0">
                <a:solidFill>
                  <a:schemeClr val="bg1"/>
                </a:solidFill>
                <a:latin typeface="Helvetica" panose="020B0604020202020204" pitchFamily="34" charset="0"/>
                <a:cs typeface="Helvetica" panose="020B0604020202020204" pitchFamily="34" charset="0"/>
              </a:endParaRPr>
            </a:p>
            <a:p>
              <a:endParaRPr lang="en-GB" baseline="30000" dirty="0">
                <a:solidFill>
                  <a:schemeClr val="bg1"/>
                </a:solidFill>
                <a:latin typeface="Helvetica" panose="020B0604020202020204" pitchFamily="34" charset="0"/>
                <a:cs typeface="Helvetica" panose="020B0604020202020204" pitchFamily="34" charset="0"/>
              </a:endParaRP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1331640" y="706598"/>
              <a:ext cx="1296144" cy="2253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ts val="1000"/>
                </a:lnSpc>
              </a:pPr>
              <a:r>
                <a:rPr lang="uk-UA" b="1" baseline="30000" dirty="0">
                  <a:solidFill>
                    <a:schemeClr val="bg1"/>
                  </a:solidFill>
                  <a:latin typeface="Helvetica" panose="020B0604020202020204" pitchFamily="34" charset="0"/>
                  <a:cs typeface="Helvetica" panose="020B0604020202020204" pitchFamily="34" charset="0"/>
                </a:rPr>
                <a:t>Ми</a:t>
              </a:r>
              <a:r>
                <a:rPr lang="en-GB" b="1" baseline="30000" dirty="0">
                  <a:solidFill>
                    <a:schemeClr val="bg1"/>
                  </a:solidFill>
                  <a:latin typeface="Helvetica" panose="020B0604020202020204" pitchFamily="34" charset="0"/>
                  <a:cs typeface="Helvetica" panose="020B0604020202020204" pitchFamily="34" charset="0"/>
                </a:rPr>
                <a:t>  Online</a:t>
              </a:r>
            </a:p>
          </p:txBody>
        </p:sp>
      </p:grpSp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CC908928-31CE-48CF-A228-08A3161B23B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4704" y="3877072"/>
            <a:ext cx="4911640" cy="7729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150154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Proposal">
      <a:dk1>
        <a:sysClr val="windowText" lastClr="000000"/>
      </a:dk1>
      <a:lt1>
        <a:srgbClr val="FFFFFF"/>
      </a:lt1>
      <a:dk2>
        <a:srgbClr val="2A9DA4"/>
      </a:dk2>
      <a:lt2>
        <a:srgbClr val="2EABB3"/>
      </a:lt2>
      <a:accent1>
        <a:srgbClr val="282828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Специальное оформление">
  <a:themeElements>
    <a:clrScheme name="Proposal">
      <a:dk1>
        <a:sysClr val="windowText" lastClr="000000"/>
      </a:dk1>
      <a:lt1>
        <a:srgbClr val="FFFFFF"/>
      </a:lt1>
      <a:dk2>
        <a:srgbClr val="2A9DA4"/>
      </a:dk2>
      <a:lt2>
        <a:srgbClr val="2EABB3"/>
      </a:lt2>
      <a:accent1>
        <a:srgbClr val="282828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Специальное оформление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dc499ebe-8283-46f6-b742-02314bfe6427">
      <Terms xmlns="http://schemas.microsoft.com/office/infopath/2007/PartnerControls"/>
    </lcf76f155ced4ddcb4097134ff3c332f>
    <TaxCatchAll xmlns="3eb05af8-86ba-4cda-81bc-ec938b95ef75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Документ" ma:contentTypeID="0x010100D435B717F7F96746839C2BB83760DB91" ma:contentTypeVersion="16" ma:contentTypeDescription="Создание документа." ma:contentTypeScope="" ma:versionID="ad460ab7385b6c2a260525370e4a2f25">
  <xsd:schema xmlns:xsd="http://www.w3.org/2001/XMLSchema" xmlns:xs="http://www.w3.org/2001/XMLSchema" xmlns:p="http://schemas.microsoft.com/office/2006/metadata/properties" xmlns:ns2="dc499ebe-8283-46f6-b742-02314bfe6427" xmlns:ns3="3eb05af8-86ba-4cda-81bc-ec938b95ef75" targetNamespace="http://schemas.microsoft.com/office/2006/metadata/properties" ma:root="true" ma:fieldsID="e9ced03956048ff8f5b056dedc681773" ns2:_="" ns3:_="">
    <xsd:import namespace="dc499ebe-8283-46f6-b742-02314bfe6427"/>
    <xsd:import namespace="3eb05af8-86ba-4cda-81bc-ec938b95ef75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DateTaken" minOccurs="0"/>
                <xsd:element ref="ns2:MediaServiceLocation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3:SharedWithUsers" minOccurs="0"/>
                <xsd:element ref="ns3:SharedWithDetail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c499ebe-8283-46f6-b742-02314bfe642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Location" ma:index="16" nillable="true" ma:displayName="Location" ma:indexed="true" ma:internalName="MediaServiceLocation" ma:readOnly="true">
      <xsd:simpleType>
        <xsd:restriction base="dms:Text"/>
      </xsd:simpleType>
    </xsd:element>
    <xsd:element name="lcf76f155ced4ddcb4097134ff3c332f" ma:index="18" nillable="true" ma:taxonomy="true" ma:internalName="lcf76f155ced4ddcb4097134ff3c332f" ma:taxonomyFieldName="MediaServiceImageTags" ma:displayName="Теги изображений" ma:readOnly="false" ma:fieldId="{5cf76f15-5ced-4ddc-b409-7134ff3c332f}" ma:taxonomyMulti="true" ma:sspId="72d1bc2c-129e-4a41-add9-4f9a437dcc68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BillingMetadata" ma:index="23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eb05af8-86ba-4cda-81bc-ec938b95ef75" elementFormDefault="qualified">
    <xsd:import namespace="http://schemas.microsoft.com/office/2006/documentManagement/types"/>
    <xsd:import namespace="http://schemas.microsoft.com/office/infopath/2007/PartnerControls"/>
    <xsd:element name="TaxCatchAll" ma:index="19" nillable="true" ma:displayName="Taxonomy Catch All Column" ma:hidden="true" ma:list="{ec53b640-2c7e-454b-807b-4536aca3fddb}" ma:internalName="TaxCatchAll" ma:showField="CatchAllData" ma:web="3eb05af8-86ba-4cda-81bc-ec938b95ef7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1" nillable="true" ma:displayName="Общий доступ с использованием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2" nillable="true" ma:displayName="Совместно с подробностями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Тип контента"/>
        <xsd:element ref="dc:title" minOccurs="0" maxOccurs="1" ma:index="4" ma:displayName="Название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342E49B2-AEF5-4A85-841B-5CE77CEA4D34}">
  <ds:schemaRefs>
    <ds:schemaRef ds:uri="http://schemas.microsoft.com/office/2006/metadata/properties"/>
    <ds:schemaRef ds:uri="http://schemas.microsoft.com/office/infopath/2007/PartnerControls"/>
    <ds:schemaRef ds:uri="dc499ebe-8283-46f6-b742-02314bfe6427"/>
    <ds:schemaRef ds:uri="3eb05af8-86ba-4cda-81bc-ec938b95ef75"/>
  </ds:schemaRefs>
</ds:datastoreItem>
</file>

<file path=customXml/itemProps2.xml><?xml version="1.0" encoding="utf-8"?>
<ds:datastoreItem xmlns:ds="http://schemas.openxmlformats.org/officeDocument/2006/customXml" ds:itemID="{51F32F28-5563-49E0-A1B2-7CD2163985C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dc499ebe-8283-46f6-b742-02314bfe6427"/>
    <ds:schemaRef ds:uri="3eb05af8-86ba-4cda-81bc-ec938b95ef75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92960F92-55FB-47A2-95F2-0A87A2CE7D83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8672</TotalTime>
  <Words>530</Words>
  <Application>Microsoft Office PowerPoint</Application>
  <PresentationFormat>Произвольный</PresentationFormat>
  <Paragraphs>75</Paragraphs>
  <Slides>8</Slides>
  <Notes>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3</vt:i4>
      </vt:variant>
      <vt:variant>
        <vt:lpstr>Заголовки слайдов</vt:lpstr>
      </vt:variant>
      <vt:variant>
        <vt:i4>8</vt:i4>
      </vt:variant>
    </vt:vector>
  </HeadingPairs>
  <TitlesOfParts>
    <vt:vector size="15" baseType="lpstr">
      <vt:lpstr>Arial</vt:lpstr>
      <vt:lpstr>Calibri</vt:lpstr>
      <vt:lpstr>Helvetica</vt:lpstr>
      <vt:lpstr>linea-basic-10</vt:lpstr>
      <vt:lpstr>Тема Office</vt:lpstr>
      <vt:lpstr>1_Специальное оформление</vt:lpstr>
      <vt:lpstr>Специальное оформление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Правила прийому 2026.  Аспірантура.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Аларон</dc:creator>
  <cp:lastModifiedBy>Сергій Вировець</cp:lastModifiedBy>
  <cp:revision>528</cp:revision>
  <cp:lastPrinted>2024-12-26T09:56:49Z</cp:lastPrinted>
  <dcterms:created xsi:type="dcterms:W3CDTF">2016-09-07T09:58:13Z</dcterms:created>
  <dcterms:modified xsi:type="dcterms:W3CDTF">2026-07-14T06:44:58Z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0x010100D435B717F7F96746839C2BB83760DB91</vt:lpwstr>
  </property>
  <property fmtid="{D5CDD505-2E9C-101B-9397-08002B2CF9AE}" pid="3" name="MediaServiceImageTags">
    <vt:lpwstr/>
  </property>
</Properties>
</file>